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27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6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0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  <p:sldMasterId id="2147483673" r:id="rId3"/>
  </p:sldMasterIdLst>
  <p:notesMasterIdLst>
    <p:notesMasterId r:id="rId77"/>
  </p:notesMasterIdLst>
  <p:sldIdLst>
    <p:sldId id="370" r:id="rId4"/>
    <p:sldId id="1436" r:id="rId5"/>
    <p:sldId id="1739" r:id="rId6"/>
    <p:sldId id="1588" r:id="rId7"/>
    <p:sldId id="1712" r:id="rId8"/>
    <p:sldId id="1714" r:id="rId9"/>
    <p:sldId id="1711" r:id="rId10"/>
    <p:sldId id="356" r:id="rId11"/>
    <p:sldId id="1752" r:id="rId12"/>
    <p:sldId id="1691" r:id="rId13"/>
    <p:sldId id="1734" r:id="rId14"/>
    <p:sldId id="1693" r:id="rId15"/>
    <p:sldId id="1564" r:id="rId16"/>
    <p:sldId id="1569" r:id="rId17"/>
    <p:sldId id="1696" r:id="rId18"/>
    <p:sldId id="1559" r:id="rId19"/>
    <p:sldId id="1560" r:id="rId20"/>
    <p:sldId id="1586" r:id="rId21"/>
    <p:sldId id="1437" r:id="rId22"/>
    <p:sldId id="1442" r:id="rId23"/>
    <p:sldId id="1139" r:id="rId24"/>
    <p:sldId id="263" r:id="rId25"/>
    <p:sldId id="1438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6" r:id="rId37"/>
    <p:sldId id="287" r:id="rId38"/>
    <p:sldId id="288" r:id="rId39"/>
    <p:sldId id="289" r:id="rId40"/>
    <p:sldId id="290" r:id="rId41"/>
    <p:sldId id="291" r:id="rId42"/>
    <p:sldId id="292" r:id="rId43"/>
    <p:sldId id="1406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1443" r:id="rId67"/>
    <p:sldId id="1444" r:id="rId68"/>
    <p:sldId id="1193" r:id="rId69"/>
    <p:sldId id="323" r:id="rId70"/>
    <p:sldId id="324" r:id="rId71"/>
    <p:sldId id="325" r:id="rId72"/>
    <p:sldId id="326" r:id="rId73"/>
    <p:sldId id="327" r:id="rId74"/>
    <p:sldId id="712" r:id="rId75"/>
    <p:sldId id="713" r:id="rId7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94E91B-8FFE-9C4C-BA69-AC140A1976A0}" v="2" dt="2022-03-14T21:02:34.4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1"/>
    <p:restoredTop sz="94701"/>
  </p:normalViewPr>
  <p:slideViewPr>
    <p:cSldViewPr snapToGrid="0" snapToObjects="1" showGuides="1">
      <p:cViewPr varScale="1">
        <p:scale>
          <a:sx n="224" d="100"/>
          <a:sy n="224" d="100"/>
        </p:scale>
        <p:origin x="116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microsoft.com/office/2016/11/relationships/changesInfo" Target="changesInfos/changesInfo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igen, R.F. van der (Rob)" userId="b43bdd62-7b82-48e9-86cd-c7c10e260c14" providerId="ADAL" clId="{ED94E91B-8FFE-9C4C-BA69-AC140A1976A0}"/>
    <pc:docChg chg="undo custSel addSld modSld sldOrd">
      <pc:chgData name="Willigen, R.F. van der (Rob)" userId="b43bdd62-7b82-48e9-86cd-c7c10e260c14" providerId="ADAL" clId="{ED94E91B-8FFE-9C4C-BA69-AC140A1976A0}" dt="2022-03-14T21:40:51.648" v="191" actId="20578"/>
      <pc:docMkLst>
        <pc:docMk/>
      </pc:docMkLst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469433783" sldId="356"/>
        </pc:sldMkLst>
      </pc:sldChg>
      <pc:sldChg chg="modSp mod">
        <pc:chgData name="Willigen, R.F. van der (Rob)" userId="b43bdd62-7b82-48e9-86cd-c7c10e260c14" providerId="ADAL" clId="{ED94E91B-8FFE-9C4C-BA69-AC140A1976A0}" dt="2022-03-14T21:00:04.406" v="155" actId="207"/>
        <pc:sldMkLst>
          <pc:docMk/>
          <pc:sldMk cId="403535621" sldId="370"/>
        </pc:sldMkLst>
        <pc:spChg chg="mod">
          <ac:chgData name="Willigen, R.F. van der (Rob)" userId="b43bdd62-7b82-48e9-86cd-c7c10e260c14" providerId="ADAL" clId="{ED94E91B-8FFE-9C4C-BA69-AC140A1976A0}" dt="2022-03-14T20:58:30.084" v="63" actId="20577"/>
          <ac:spMkLst>
            <pc:docMk/>
            <pc:sldMk cId="403535621" sldId="370"/>
            <ac:spMk id="3" creationId="{4AB6C803-3533-2D41-8DFA-84F26FBA5A79}"/>
          </ac:spMkLst>
        </pc:spChg>
        <pc:spChg chg="mod">
          <ac:chgData name="Willigen, R.F. van der (Rob)" userId="b43bdd62-7b82-48e9-86cd-c7c10e260c14" providerId="ADAL" clId="{ED94E91B-8FFE-9C4C-BA69-AC140A1976A0}" dt="2022-03-14T21:00:04.406" v="155" actId="207"/>
          <ac:spMkLst>
            <pc:docMk/>
            <pc:sldMk cId="403535621" sldId="370"/>
            <ac:spMk id="4" creationId="{5B6AAB7F-E4D7-AE4E-873A-4D2841C2A722}"/>
          </ac:spMkLst>
        </pc:spChg>
      </pc:sldChg>
      <pc:sldChg chg="ord">
        <pc:chgData name="Willigen, R.F. van der (Rob)" userId="b43bdd62-7b82-48e9-86cd-c7c10e260c14" providerId="ADAL" clId="{ED94E91B-8FFE-9C4C-BA69-AC140A1976A0}" dt="2022-03-14T21:40:51.648" v="191" actId="20578"/>
        <pc:sldMkLst>
          <pc:docMk/>
          <pc:sldMk cId="2205355483" sldId="1139"/>
        </pc:sldMkLst>
      </pc:sldChg>
      <pc:sldChg chg="delSp modSp mod ord">
        <pc:chgData name="Willigen, R.F. van der (Rob)" userId="b43bdd62-7b82-48e9-86cd-c7c10e260c14" providerId="ADAL" clId="{ED94E91B-8FFE-9C4C-BA69-AC140A1976A0}" dt="2022-03-14T21:40:42.527" v="190" actId="20578"/>
        <pc:sldMkLst>
          <pc:docMk/>
          <pc:sldMk cId="1453460779" sldId="1436"/>
        </pc:sldMkLst>
        <pc:spChg chg="mod">
          <ac:chgData name="Willigen, R.F. van der (Rob)" userId="b43bdd62-7b82-48e9-86cd-c7c10e260c14" providerId="ADAL" clId="{ED94E91B-8FFE-9C4C-BA69-AC140A1976A0}" dt="2022-03-14T21:04:50.048" v="187" actId="20577"/>
          <ac:spMkLst>
            <pc:docMk/>
            <pc:sldMk cId="1453460779" sldId="1436"/>
            <ac:spMk id="4" creationId="{00000000-0000-0000-0000-000000000000}"/>
          </ac:spMkLst>
        </pc:spChg>
        <pc:picChg chg="del">
          <ac:chgData name="Willigen, R.F. van der (Rob)" userId="b43bdd62-7b82-48e9-86cd-c7c10e260c14" providerId="ADAL" clId="{ED94E91B-8FFE-9C4C-BA69-AC140A1976A0}" dt="2022-03-14T21:04:52.793" v="188" actId="478"/>
          <ac:picMkLst>
            <pc:docMk/>
            <pc:sldMk cId="1453460779" sldId="1436"/>
            <ac:picMk id="6" creationId="{00000000-0000-0000-0000-000000000000}"/>
          </ac:picMkLst>
        </pc:picChg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2468372520" sldId="1559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4076308149" sldId="1560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156080834" sldId="1564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2051879349" sldId="1569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691338233" sldId="1586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206633739" sldId="1588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360358091" sldId="1691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917892889" sldId="1693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177767567" sldId="1696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949839666" sldId="1711"/>
        </pc:sldMkLst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924760860" sldId="1712"/>
        </pc:sldMkLst>
      </pc:sldChg>
      <pc:sldChg chg="addSp modSp add mod">
        <pc:chgData name="Willigen, R.F. van der (Rob)" userId="b43bdd62-7b82-48e9-86cd-c7c10e260c14" providerId="ADAL" clId="{ED94E91B-8FFE-9C4C-BA69-AC140A1976A0}" dt="2022-03-14T21:03:38.600" v="170" actId="1076"/>
        <pc:sldMkLst>
          <pc:docMk/>
          <pc:sldMk cId="2135213992" sldId="1714"/>
        </pc:sldMkLst>
        <pc:spChg chg="add mod">
          <ac:chgData name="Willigen, R.F. van der (Rob)" userId="b43bdd62-7b82-48e9-86cd-c7c10e260c14" providerId="ADAL" clId="{ED94E91B-8FFE-9C4C-BA69-AC140A1976A0}" dt="2022-03-14T21:03:38.600" v="170" actId="1076"/>
          <ac:spMkLst>
            <pc:docMk/>
            <pc:sldMk cId="2135213992" sldId="1714"/>
            <ac:spMk id="6" creationId="{F78FDED4-5727-9A46-A6DF-4B5800BDB1C3}"/>
          </ac:spMkLst>
        </pc:spChg>
        <pc:spChg chg="mod">
          <ac:chgData name="Willigen, R.F. van der (Rob)" userId="b43bdd62-7b82-48e9-86cd-c7c10e260c14" providerId="ADAL" clId="{ED94E91B-8FFE-9C4C-BA69-AC140A1976A0}" dt="2022-03-14T21:03:35.720" v="169" actId="1076"/>
          <ac:spMkLst>
            <pc:docMk/>
            <pc:sldMk cId="2135213992" sldId="1714"/>
            <ac:spMk id="9" creationId="{0D84FEE9-4C97-4BC3-954D-08C6B18EEF4B}"/>
          </ac:spMkLst>
        </pc:spChg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1506507625" sldId="1734"/>
        </pc:sldMkLst>
      </pc:sldChg>
      <pc:sldChg chg="modSp add mod">
        <pc:chgData name="Willigen, R.F. van der (Rob)" userId="b43bdd62-7b82-48e9-86cd-c7c10e260c14" providerId="ADAL" clId="{ED94E91B-8FFE-9C4C-BA69-AC140A1976A0}" dt="2022-03-14T20:59:32.446" v="135" actId="20577"/>
        <pc:sldMkLst>
          <pc:docMk/>
          <pc:sldMk cId="3609136816" sldId="1739"/>
        </pc:sldMkLst>
        <pc:spChg chg="mod">
          <ac:chgData name="Willigen, R.F. van der (Rob)" userId="b43bdd62-7b82-48e9-86cd-c7c10e260c14" providerId="ADAL" clId="{ED94E91B-8FFE-9C4C-BA69-AC140A1976A0}" dt="2022-03-14T20:59:32.446" v="135" actId="20577"/>
          <ac:spMkLst>
            <pc:docMk/>
            <pc:sldMk cId="3609136816" sldId="1739"/>
            <ac:spMk id="9" creationId="{0D84FEE9-4C97-4BC3-954D-08C6B18EEF4B}"/>
          </ac:spMkLst>
        </pc:spChg>
      </pc:sldChg>
      <pc:sldChg chg="add">
        <pc:chgData name="Willigen, R.F. van der (Rob)" userId="b43bdd62-7b82-48e9-86cd-c7c10e260c14" providerId="ADAL" clId="{ED94E91B-8FFE-9C4C-BA69-AC140A1976A0}" dt="2022-03-14T20:56:06.967" v="0"/>
        <pc:sldMkLst>
          <pc:docMk/>
          <pc:sldMk cId="2847797237" sldId="17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B1D8AD-8F73-7143-9A86-16250EDFF61C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9552A-DBA9-0B41-9D82-B11B59ECFC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94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023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4096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6373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3422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9776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0374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151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18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356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4881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4545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397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7B9C6-F02C-4DBB-A4A6-3C8DC405AD11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07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A7B9C6-F02C-4DBB-A4A6-3C8DC405AD11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88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A7B9C6-F02C-4DBB-A4A6-3C8DC405AD11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252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5999-E20C-744C-A420-C2CB94B42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1B75D6-8BA5-BA47-94E6-4F9963D554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EF8F1-E061-C042-870F-7BF347D4E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8E66C-E7DC-EF44-B653-360FB5B0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7C869-824E-A540-81B5-F3BE75D9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30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61C8-A759-1A46-8932-53E50027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6976F-414A-8A40-AFCB-08F3F8924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9EE2-178E-C94E-94D9-24B50EC7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D0B0D-F78F-9C48-85EF-A490D240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AED87-2549-9D4C-A6D7-3D3BA4986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30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C071E-D7F1-5F49-997F-9648AE2A3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90917-5A30-A748-9149-F311C384E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725E-401E-F445-8CD7-C6C980BB4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ACA93-2B7B-E242-9020-000F38CF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09704-FCC9-6549-BC9A-5B901CBA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993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 sz="2400" baseline="0">
                <a:latin typeface="Abadi MT Condensed Extra Bold" panose="020B0306030101010103" pitchFamily="34" charset="77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78317-E2E7-FB46-B0E5-22F7C9DCA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4162" y="170958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89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5326033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6256365" y="1600200"/>
            <a:ext cx="5326033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7733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3/14/22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11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3/14/22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8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58925"/>
            <a:ext cx="6489211" cy="2742289"/>
          </a:xfrm>
        </p:spPr>
        <p:txBody>
          <a:bodyPr/>
          <a:lstStyle>
            <a:lvl1pPr>
              <a:lnSpc>
                <a:spcPct val="90000"/>
              </a:lnSpc>
              <a:defRPr sz="6600" kern="100" cap="all" spc="-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</a:t>
            </a:r>
            <a:r>
              <a:rPr lang="en-US" dirty="0" err="1"/>
              <a:t>slidedoc</a:t>
            </a:r>
            <a:r>
              <a:rPr lang="en-US" dirty="0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609602" y="3496727"/>
            <a:ext cx="1996017" cy="2512484"/>
          </a:xfrm>
        </p:spPr>
        <p:txBody>
          <a:bodyPr anchor="b"/>
          <a:lstStyle>
            <a:lvl1pPr>
              <a:lnSpc>
                <a:spcPct val="100000"/>
              </a:lnSpc>
              <a:defRPr sz="1300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2" name="Straight Connector 61"/>
          <p:cNvCxnSpPr/>
          <p:nvPr userDrawn="1"/>
        </p:nvCxnSpPr>
        <p:spPr>
          <a:xfrm flipV="1">
            <a:off x="8894165" y="6358432"/>
            <a:ext cx="2688481" cy="173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7345794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9586385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0409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052E4-CC32-441B-AB19-B29A5C1C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56860-BF89-405E-BD0F-13DEC5A1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AD0C2D-A1DF-494E-860A-CADFD5DB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D2F2AC-3778-43E8-9E82-E65210D39278}" type="datetimeFigureOut">
              <a:rPr kumimoji="0" lang="nl-NL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14-03-2022</a:t>
            </a:fld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C884E0-DF69-4EF0-9A06-C1ED45C0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BC1F75-56F5-4DAA-B0B6-8973B380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B260A-4A27-4025-8C0B-5E67CCCB516A}" type="slidenum">
              <a:rPr kumimoji="0" lang="nl-NL" sz="1733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7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593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3/14/22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05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358925"/>
            <a:ext cx="6489211" cy="2742289"/>
          </a:xfrm>
        </p:spPr>
        <p:txBody>
          <a:bodyPr/>
          <a:lstStyle>
            <a:lvl1pPr>
              <a:lnSpc>
                <a:spcPct val="90000"/>
              </a:lnSpc>
              <a:defRPr sz="6600" kern="100" cap="all" spc="-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</a:t>
            </a:r>
            <a:r>
              <a:rPr lang="en-US" dirty="0" err="1"/>
              <a:t>slidedoc</a:t>
            </a:r>
            <a:r>
              <a:rPr lang="en-US" dirty="0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609602" y="3496727"/>
            <a:ext cx="1996017" cy="2512484"/>
          </a:xfrm>
        </p:spPr>
        <p:txBody>
          <a:bodyPr anchor="b"/>
          <a:lstStyle>
            <a:lvl1pPr>
              <a:lnSpc>
                <a:spcPct val="100000"/>
              </a:lnSpc>
              <a:defRPr sz="1300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2" name="Straight Connector 61"/>
          <p:cNvCxnSpPr/>
          <p:nvPr userDrawn="1"/>
        </p:nvCxnSpPr>
        <p:spPr>
          <a:xfrm flipV="1">
            <a:off x="8894165" y="6358432"/>
            <a:ext cx="2688481" cy="17384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7345794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9586385" y="5181599"/>
            <a:ext cx="1996017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631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35887-6FA9-6F4A-80BF-CA149AC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C4C7F-2884-5C41-9B57-590701A6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4F34-20C1-F94B-8087-4B396C1D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65368-3159-8148-96D9-096A3DE8F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B0BD3-FD9A-184E-AE3F-2911F5F9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4231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3D808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84329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052E4-CC32-441B-AB19-B29A5C1C0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056860-BF89-405E-BD0F-13DEC5A1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FAD0C2D-A1DF-494E-860A-CADFD5DB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F2AC-3778-43E8-9E82-E65210D39278}" type="datetimeFigureOut">
              <a:rPr lang="nl-NL" smtClean="0"/>
              <a:t>14-03-2022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C884E0-DF69-4EF0-9A06-C1ED45C0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BC1F75-56F5-4DAA-B0B6-8973B380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260A-4A27-4025-8C0B-5E67CCCB516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6625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D96A-CA84-254E-9652-DCA8EC12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B826B-3691-8241-8478-CA8634C96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C26B5-BA75-5A4E-BD59-3309A5DD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15EA8-7AFD-214E-B2D7-F5560AFD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2EC7-96DA-9942-B515-0634B338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26F7-A35A-154E-86F1-F20C9044E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D1090-BF28-FB43-B41C-3763F9BDE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2DE98-BBFE-8643-B0DE-DA83F204A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5F57A-0C94-8846-B4D4-D03C23EB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A9C7E-BC09-1847-9358-D5AF9765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20A2A-6DA2-1D46-A78B-293564C5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69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9FBFF-971B-F145-9997-78441162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C3DC3-9F76-F64A-893A-00977646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FF5B1-E3CF-2649-9E7C-C6E09CB0C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67C7B-B31A-4A4D-8FD2-8ED0902276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C81A0-F4C0-F049-A247-29A37899A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F9D433-BBD3-A44B-9404-1D88F50C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8EEC3-7908-1746-A26C-6ECD2C82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10AAE-036A-3841-844A-AF1A457E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531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7FDDE-EC82-1849-8A88-934BB6F4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01F5A-3D02-FF45-9E6D-7D88B935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A614F-7662-BD48-9092-248AD1CC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20389-C3FA-1142-9533-11BDAE5B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13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B0D93-F5A7-8F4C-80D2-AFFE6D78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49063-DBE7-054B-B1A5-E2631C67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685A1-CA07-8540-8C84-8EED0E3D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39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DD7D-D32F-8847-BD2A-1F7B5ECD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5FE5-07DE-5349-9818-E2CBA122E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3D1C5-EAF2-D541-AEC0-532A19994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515B6-EE9C-9547-A144-A57E46C6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C11BE-2554-6940-887E-4F5E732D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8EF4B-BCE4-D34E-BD0B-8BF10BDE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50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52C0F-BFB4-8345-AC3E-6F39BEDBD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241FC-E76F-7742-A0CE-6E9FF73D7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BB861-035D-3445-9E75-F24657A7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DE9BD-FAFA-F741-96AD-750B3656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140B3-B6A2-2D40-AFA7-568FE2CD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D4FBE-B2B3-E64E-9190-8FA7D094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15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C6C65-FFB4-1F43-A5E7-A62A3996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85492-DF80-A14D-85D6-BD343B7EC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1C8E-7809-AC4E-8666-736886287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176EA-B9E0-2B4B-80BA-95EF93176A5F}" type="datetimeFigureOut">
              <a:rPr lang="en-GB" smtClean="0"/>
              <a:t>14/03/2022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CBBE-0B6D-1A47-AE1B-CC2835A43C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D6A36-E723-C14D-87D2-492CA1EE1C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43A27-1187-6942-BF15-F3A4B75C9F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03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733">
                <a:solidFill>
                  <a:schemeClr val="dk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03886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70" r:id="rId2"/>
    <p:sldLayoutId id="2147483671" r:id="rId3"/>
    <p:sldLayoutId id="2147483672" r:id="rId4"/>
    <p:sldLayoutId id="2147483694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1409055" y="6333133"/>
            <a:ext cx="7315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733">
                <a:solidFill>
                  <a:schemeClr val="dk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74542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9" r:id="rId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Robert_Van_Der_Willigen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0/01/towards-conversational-agent-that-ca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loud.google.com/tpu/pricing" TargetMode="External"/><Relationship Id="rId4" Type="http://schemas.openxmlformats.org/officeDocument/2006/relationships/hyperlink" Target="https://arxiv.org/pdf/2001.09977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trends.google.com/trends/explore?date=all&amp;q=%22machine%20learning%22,artificial%20intelligence,%22deep%20Learning%22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i.org/10.1609/aimag.v37i1.2643" TargetMode="External"/><Relationship Id="rId5" Type="http://schemas.openxmlformats.org/officeDocument/2006/relationships/hyperlink" Target="https://robfvdw.medium.com/the-world-wide-web-ai-safari-b2e4f7f90647" TargetMode="Externa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eepl.com/translato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jpg"/><Relationship Id="rId5" Type="http://schemas.openxmlformats.org/officeDocument/2006/relationships/image" Target="../media/image20.tiff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obfvdw.medium.com/the-world-wide-web-ai-safari-b2e4f7f9064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ntinuum.io/why-anaconda" TargetMode="External"/><Relationship Id="rId3" Type="http://schemas.openxmlformats.org/officeDocument/2006/relationships/image" Target="../media/image74.png"/><Relationship Id="rId7" Type="http://schemas.openxmlformats.org/officeDocument/2006/relationships/hyperlink" Target="http://matplotlib.org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cipy.org/scipylib/index.html" TargetMode="External"/><Relationship Id="rId5" Type="http://schemas.openxmlformats.org/officeDocument/2006/relationships/hyperlink" Target="http://www.numpy.org/" TargetMode="Externa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" TargetMode="External"/><Relationship Id="rId7" Type="http://schemas.openxmlformats.org/officeDocument/2006/relationships/image" Target="../media/image1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hyperlink" Target="http://empoweringthenatives.edublogs.org/2012/03/15/creative-commons-licenses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obfvdw.medium.com/a-generic-approach-to-data-driven-activities-d85ad558b5fa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xes in Radial Patterns 01">
            <a:extLst>
              <a:ext uri="{FF2B5EF4-FFF2-40B4-BE49-F238E27FC236}">
                <a16:creationId xmlns:a16="http://schemas.microsoft.com/office/drawing/2014/main" id="{AC4A256E-1022-8841-929E-D3437003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66" y="0"/>
            <a:ext cx="6727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4AB6C803-3533-2D41-8DFA-84F26FBA5A79}"/>
              </a:ext>
            </a:extLst>
          </p:cNvPr>
          <p:cNvSpPr txBox="1">
            <a:spLocks/>
          </p:cNvSpPr>
          <p:nvPr/>
        </p:nvSpPr>
        <p:spPr>
          <a:xfrm>
            <a:off x="125245" y="223066"/>
            <a:ext cx="6938953" cy="1222129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1219170"/>
            <a:r>
              <a:rPr lang="en-GB" dirty="0" err="1">
                <a:solidFill>
                  <a:srgbClr val="C00000"/>
                </a:solidFill>
              </a:rPr>
              <a:t>Artificiële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 err="1">
                <a:solidFill>
                  <a:srgbClr val="C00000"/>
                </a:solidFill>
              </a:rPr>
              <a:t>Intelligentie</a:t>
            </a:r>
            <a:endParaRPr lang="en-GB" dirty="0">
              <a:solidFill>
                <a:srgbClr val="C00000"/>
              </a:solidFill>
            </a:endParaRPr>
          </a:p>
          <a:p>
            <a:pPr algn="r" defTabSz="1219170"/>
            <a:r>
              <a:rPr lang="en-GB" sz="2000" dirty="0">
                <a:solidFill>
                  <a:srgbClr val="C00000"/>
                </a:solidFill>
              </a:rPr>
              <a:t>WORKSHOP CMGT PRG08-2021-2022 </a:t>
            </a:r>
            <a:r>
              <a:rPr lang="en-GB" sz="2000" dirty="0">
                <a:solidFill>
                  <a:srgbClr val="002060"/>
                </a:solidFill>
              </a:rPr>
              <a:t>14 MAART 2022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CA6633-AFF2-F142-9EDE-FF8D202F93A2}"/>
              </a:ext>
            </a:extLst>
          </p:cNvPr>
          <p:cNvSpPr/>
          <p:nvPr/>
        </p:nvSpPr>
        <p:spPr>
          <a:xfrm>
            <a:off x="10006849" y="6181831"/>
            <a:ext cx="2051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err="1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DataLab</a:t>
            </a:r>
            <a:endParaRPr lang="en-US" b="1" kern="0">
              <a:solidFill>
                <a:srgbClr val="C00000"/>
              </a:solidFill>
              <a:latin typeface="Tw Cen Classified MT Std" panose="020B0502020104020603" pitchFamily="34" charset="0"/>
              <a:cs typeface="Arial"/>
              <a:sym typeface="Arial"/>
              <a:rtl val="0"/>
            </a:endParaRPr>
          </a:p>
          <a:p>
            <a:r>
              <a:rPr lang="en-US" sz="1400" b="1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hlinkClick r:id="rId3" tooltip="click for more work by this pers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  <a:rtl val="0"/>
              </a:rPr>
              <a:t>Rob van der Willigen</a:t>
            </a:r>
            <a:endParaRPr lang="en-GB" sz="140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6AAB7F-E4D7-AE4E-873A-4D2841C2A722}"/>
              </a:ext>
            </a:extLst>
          </p:cNvPr>
          <p:cNvSpPr/>
          <p:nvPr/>
        </p:nvSpPr>
        <p:spPr>
          <a:xfrm>
            <a:off x="5537349" y="2397948"/>
            <a:ext cx="55888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i="1" dirty="0">
                <a:solidFill>
                  <a:srgbClr val="C00000"/>
                </a:solidFill>
              </a:rPr>
              <a:t>Demystifying</a:t>
            </a:r>
          </a:p>
          <a:p>
            <a:r>
              <a:rPr lang="en-GB" sz="3200" i="1" dirty="0">
                <a:solidFill>
                  <a:srgbClr val="002060"/>
                </a:solidFill>
              </a:rPr>
              <a:t>Computational Foundations of </a:t>
            </a:r>
          </a:p>
          <a:p>
            <a:r>
              <a:rPr lang="en-GB" sz="3200" i="1" dirty="0">
                <a:solidFill>
                  <a:srgbClr val="002060"/>
                </a:solidFill>
              </a:rPr>
              <a:t>Machine Learning [ML]</a:t>
            </a:r>
          </a:p>
          <a:p>
            <a:r>
              <a:rPr lang="en-GB" sz="3200" i="1" dirty="0">
                <a:solidFill>
                  <a:srgbClr val="002060"/>
                </a:solidFill>
              </a:rPr>
              <a:t>Deep Learning [DL]</a:t>
            </a:r>
          </a:p>
        </p:txBody>
      </p:sp>
    </p:spTree>
    <p:extLst>
      <p:ext uri="{BB962C8B-B14F-4D97-AF65-F5344CB8AC3E}">
        <p14:creationId xmlns:p14="http://schemas.microsoft.com/office/powerpoint/2010/main" val="403535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69BB9C1-9253-4B0F-A785-99F91CCBC35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0E6D941-8B93-BE48-AD30-E9F0EDC1BD5B}"/>
              </a:ext>
            </a:extLst>
          </p:cNvPr>
          <p:cNvSpPr/>
          <p:nvPr/>
        </p:nvSpPr>
        <p:spPr>
          <a:xfrm>
            <a:off x="2639" y="0"/>
            <a:ext cx="422263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7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{Brute Force}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08F06B-A8D0-4A0A-B8C3-CC9D8FEB8E8F}"/>
              </a:ext>
            </a:extLst>
          </p:cNvPr>
          <p:cNvSpPr/>
          <p:nvPr/>
        </p:nvSpPr>
        <p:spPr>
          <a:xfrm>
            <a:off x="1516027" y="1199330"/>
            <a:ext cx="1040509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State-of-the-Art 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{SOTA</a:t>
            </a:r>
            <a:r>
              <a:rPr lang="en-US" sz="26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} {AI} 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relies 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on a brute-force approach: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b="1" kern="0" dirty="0">
              <a:solidFill>
                <a:schemeClr val="accent1">
                  <a:lumMod val="50000"/>
                </a:schemeClr>
              </a:solidFill>
              <a:latin typeface="Lucida Sans Typewriter" panose="020B0509030504030204" pitchFamily="49" charset="77"/>
              <a:cs typeface="Arial"/>
              <a:sym typeface="Arial"/>
              <a:rtl val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Lucida Sans Typewriter" panose="020B0509030504030204" pitchFamily="49" charset="77"/>
              <a:ea typeface="+mn-ea"/>
              <a:cs typeface="Arial"/>
              <a:sym typeface="Arial"/>
              <a:rtl val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b="1" kern="0" dirty="0">
              <a:solidFill>
                <a:schemeClr val="accent1">
                  <a:lumMod val="50000"/>
                </a:schemeClr>
              </a:solidFill>
              <a:latin typeface="Lucida Sans Typewriter" panose="020B0509030504030204" pitchFamily="49" charset="77"/>
              <a:cs typeface="Arial"/>
              <a:sym typeface="Arial"/>
              <a:rtl val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Lucida Sans Typewriter" panose="020B0509030504030204" pitchFamily="49" charset="77"/>
              <a:ea typeface="+mn-ea"/>
              <a:cs typeface="Arial"/>
              <a:sym typeface="Arial"/>
              <a:rtl val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b="1" kern="0" dirty="0">
              <a:solidFill>
                <a:schemeClr val="accent1">
                  <a:lumMod val="50000"/>
                </a:schemeClr>
              </a:solidFill>
              <a:latin typeface="Lucida Sans Typewriter" panose="020B0509030504030204" pitchFamily="49" charset="77"/>
              <a:cs typeface="Arial"/>
              <a:sym typeface="Arial"/>
              <a:rtl val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Lucida Sans Typewriter" panose="020B0509030504030204" pitchFamily="49" charset="77"/>
              <a:ea typeface="+mn-ea"/>
              <a:cs typeface="Arial"/>
              <a:sym typeface="Arial"/>
              <a:rtl val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600" b="1" kern="0" dirty="0">
              <a:solidFill>
                <a:schemeClr val="accent1">
                  <a:lumMod val="50000"/>
                </a:schemeClr>
              </a:solidFill>
              <a:latin typeface="Lucida Sans Typewriter" panose="020B0509030504030204" pitchFamily="49" charset="77"/>
              <a:cs typeface="Arial"/>
              <a:sym typeface="Arial"/>
              <a:rtl val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Lucida Sans Typewriter" panose="020B0509030504030204" pitchFamily="49" charset="77"/>
              <a:ea typeface="+mn-ea"/>
              <a:cs typeface="Arial"/>
              <a:sym typeface="Arial"/>
              <a:rtl val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to produce cognitive abilities </a:t>
            </a:r>
          </a:p>
          <a:p>
            <a:pPr marR="0" lvl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that are on 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par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 with </a:t>
            </a:r>
            <a:r>
              <a:rPr lang="en-US" sz="26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H</a:t>
            </a:r>
            <a:r>
              <a:rPr kumimoji="0" lang="en-US" sz="2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uman</a:t>
            </a: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-Level</a:t>
            </a:r>
            <a:r>
              <a:rPr lang="en-US" sz="26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 Performance</a:t>
            </a:r>
            <a:r>
              <a:rPr lang="en-US" sz="2600" b="1" kern="0" dirty="0">
                <a:solidFill>
                  <a:schemeClr val="accent1">
                    <a:lumMod val="50000"/>
                  </a:schemeClr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.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Lucida Sans Typewriter" panose="020B0509030504030204" pitchFamily="49" charset="77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B8B59F-3FBD-470D-B5F9-881BFB0D4D66}"/>
              </a:ext>
            </a:extLst>
          </p:cNvPr>
          <p:cNvSpPr/>
          <p:nvPr/>
        </p:nvSpPr>
        <p:spPr>
          <a:xfrm>
            <a:off x="1585198" y="2293941"/>
            <a:ext cx="8254156" cy="26487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H</a:t>
            </a:r>
            <a:r>
              <a:rPr kumimoji="0" lang="en-GB" sz="2000" b="1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igh</a:t>
            </a:r>
            <a:r>
              <a:rPr kumimoji="0" lang="en-GB" sz="20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-performance GPU or </a:t>
            </a:r>
            <a:r>
              <a:rPr lang="en-GB" sz="20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TPU </a:t>
            </a:r>
            <a:r>
              <a:rPr kumimoji="0" lang="en-GB" sz="20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computing power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lang="en-GB" sz="20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Black-Box, poorly understood solutions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kumimoji="0" lang="en-GB" sz="20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Training with massive data-sets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lang="en-GB" sz="20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Deep Neural Network architecture 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kumimoji="0" lang="en-GB" sz="20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Billions of parameters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lang="en-GB" sz="20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Lengthy Process &amp; Huge budgets</a:t>
            </a:r>
          </a:p>
        </p:txBody>
      </p:sp>
    </p:spTree>
    <p:extLst>
      <p:ext uri="{BB962C8B-B14F-4D97-AF65-F5344CB8AC3E}">
        <p14:creationId xmlns:p14="http://schemas.microsoft.com/office/powerpoint/2010/main" val="1360358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69BB9C1-9253-4B0F-A785-99F91CCBC35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0E6D941-8B93-BE48-AD30-E9F0EDC1BD5B}"/>
              </a:ext>
            </a:extLst>
          </p:cNvPr>
          <p:cNvSpPr/>
          <p:nvPr/>
        </p:nvSpPr>
        <p:spPr>
          <a:xfrm>
            <a:off x="2637" y="0"/>
            <a:ext cx="567655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7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{Chat-Bot Meena}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08F06B-A8D0-4A0A-B8C3-CC9D8FEB8E8F}"/>
              </a:ext>
            </a:extLst>
          </p:cNvPr>
          <p:cNvSpPr/>
          <p:nvPr/>
        </p:nvSpPr>
        <p:spPr>
          <a:xfrm>
            <a:off x="1129552" y="1038359"/>
            <a:ext cx="7002251" cy="1692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Google research 2020:</a:t>
            </a:r>
          </a:p>
          <a:p>
            <a:pPr defTabSz="1219170">
              <a:lnSpc>
                <a:spcPct val="150000"/>
              </a:lnSpc>
              <a:defRPr/>
            </a:pPr>
            <a:r>
              <a:rPr lang="en-US" sz="24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“Meena</a:t>
            </a:r>
            <a:r>
              <a:rPr lang="en-US" sz="2400" b="1" kern="0" dirty="0">
                <a:solidFill>
                  <a:schemeClr val="accent1">
                    <a:lumMod val="50000"/>
                  </a:schemeClr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 </a:t>
            </a:r>
            <a:r>
              <a:rPr lang="en-US" sz="2400" b="1" kern="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cs typeface="Arial"/>
                <a:sym typeface="Arial"/>
                <a:rtl val="0"/>
              </a:rPr>
              <a:t>c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an </a:t>
            </a:r>
            <a:r>
              <a:rPr lang="en-US" sz="24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chat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convincingly about </a:t>
            </a:r>
          </a:p>
          <a:p>
            <a:pPr defTabSz="1219170">
              <a:lnSpc>
                <a:spcPct val="150000"/>
              </a:lnSpc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</a:rPr>
              <a:t>a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ny topic that is </a:t>
            </a:r>
            <a:r>
              <a:rPr lang="en-US" sz="24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meaningful</a:t>
            </a:r>
            <a:r>
              <a:rPr lang="en-US" sz="2400" b="1" i="0" dirty="0">
                <a:solidFill>
                  <a:schemeClr val="accent1">
                    <a:lumMod val="50000"/>
                  </a:schemeClr>
                </a:solidFill>
                <a:effectLst/>
                <a:latin typeface="open sans" panose="020B0606030504020204" pitchFamily="34" charset="0"/>
              </a:rPr>
              <a:t> to humans</a:t>
            </a:r>
            <a:r>
              <a:rPr lang="en-US" sz="24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”</a:t>
            </a:r>
            <a:endParaRPr kumimoji="0" lang="en-US" sz="2400" b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ucida Sans Typewriter" panose="020B0509030504030204" pitchFamily="49" charset="77"/>
              <a:ea typeface="+mn-ea"/>
              <a:cs typeface="Arial"/>
              <a:sym typeface="Arial"/>
              <a:rtl val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65607-511B-4A54-8FF1-15ED8DD15E74}"/>
              </a:ext>
            </a:extLst>
          </p:cNvPr>
          <p:cNvSpPr txBox="1"/>
          <p:nvPr/>
        </p:nvSpPr>
        <p:spPr>
          <a:xfrm>
            <a:off x="5720694" y="273793"/>
            <a:ext cx="546878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1219170">
              <a:defRPr/>
            </a:pP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hlinkClick r:id="rId3"/>
                <a:rtl val="0"/>
              </a:rPr>
              <a:t>https://ai.googleblog.com/2020/01/towards-conversational-agent-that-can.html</a:t>
            </a:r>
            <a:endParaRPr kumimoji="0" lang="en-US" sz="1200" i="0" u="none" strike="noStrike" kern="0" cap="none" spc="0" normalizeH="0" baseline="0" noProof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Lucida Sans Typewriter" panose="020B0509030504030204" pitchFamily="49" charset="77"/>
              <a:ea typeface="+mn-ea"/>
              <a:cs typeface="Arial"/>
              <a:sym typeface="Arial"/>
              <a:rtl val="0"/>
            </a:endParaRPr>
          </a:p>
          <a:p>
            <a:pPr lvl="0" defTabSz="1219170">
              <a:defRPr/>
            </a:pPr>
            <a:r>
              <a:rPr kumimoji="0" lang="en-US" sz="1200" i="0" u="none" strike="noStrike" kern="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hlinkClick r:id="rId4"/>
                <a:rtl val="0"/>
              </a:rPr>
              <a:t>https://arxiv.org/pdf/2001.09977.pdf</a:t>
            </a:r>
            <a:endParaRPr lang="en-US" sz="1200" kern="0">
              <a:solidFill>
                <a:schemeClr val="accent1">
                  <a:lumMod val="50000"/>
                </a:schemeClr>
              </a:solidFill>
              <a:latin typeface="Lucida Sans Typewriter" panose="020B0509030504030204" pitchFamily="49" charset="77"/>
              <a:cs typeface="Arial"/>
              <a:sym typeface="Arial"/>
              <a:rtl val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D0843-4CE6-4DC4-981A-0E48CFEF6676}"/>
              </a:ext>
            </a:extLst>
          </p:cNvPr>
          <p:cNvSpPr/>
          <p:nvPr/>
        </p:nvSpPr>
        <p:spPr>
          <a:xfrm>
            <a:off x="1212679" y="3107831"/>
            <a:ext cx="9923015" cy="339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 defTabSz="1219170">
              <a:defRPr/>
            </a:pPr>
            <a:r>
              <a:rPr lang="en-US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HPC: 2,048 TPU v3 cores, 16GB DDR5 memory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lang="en-US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trained on 40 billion words (61B BPE tokens) [341 GB] 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lang="en-US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Evolved Transformer NAS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lang="en-US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32 decoder layers, deep neural network  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lang="en-US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2.6 [Billion] parameters 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lang="en-US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30 days of training, 4[Million] tokens per second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lang="en-US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Training cost: 1,500,000$</a:t>
            </a:r>
            <a:r>
              <a:rPr lang="en-US" sz="20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 </a:t>
            </a:r>
          </a:p>
          <a:p>
            <a:pPr lvl="1" algn="r" defTabSz="1219170">
              <a:lnSpc>
                <a:spcPct val="150000"/>
              </a:lnSpc>
              <a:defRPr/>
            </a:pPr>
            <a:r>
              <a:rPr lang="en-US" sz="12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hlinkClick r:id="rId5"/>
                <a:rtl val="0"/>
              </a:rPr>
              <a:t>https://cloud.google.com/tpu/pricing</a:t>
            </a:r>
            <a:r>
              <a:rPr lang="en-US" sz="2400" b="1" kern="0" dirty="0">
                <a:solidFill>
                  <a:srgbClr val="C00000"/>
                </a:solidFill>
                <a:latin typeface="Lucida Sans Typewriter" panose="020B0509030504030204" pitchFamily="49" charset="77"/>
                <a:cs typeface="Arial"/>
                <a:sym typeface="Arial"/>
                <a:rtl val="0"/>
              </a:rPr>
              <a:t> </a:t>
            </a:r>
            <a:r>
              <a:rPr kumimoji="0" lang="en-GB" sz="2400" b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Sans Typewriter" panose="020B0509030504030204" pitchFamily="49" charset="77"/>
                <a:ea typeface="+mn-ea"/>
                <a:cs typeface="Arial"/>
                <a:sym typeface="Arial"/>
                <a:rtl val="0"/>
              </a:rPr>
              <a:t> </a:t>
            </a:r>
            <a:endParaRPr kumimoji="0" lang="en-US" sz="2400" b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ucida Sans Typewriter" panose="020B0509030504030204" pitchFamily="49" charset="77"/>
              <a:ea typeface="+mn-ea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506507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C02216-3E40-46E2-BF15-D825244D039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D84FEE9-4C97-4BC3-954D-08C6B18EEF4B}"/>
              </a:ext>
            </a:extLst>
          </p:cNvPr>
          <p:cNvSpPr txBox="1">
            <a:spLocks/>
          </p:cNvSpPr>
          <p:nvPr/>
        </p:nvSpPr>
        <p:spPr>
          <a:xfrm>
            <a:off x="2072527" y="2246805"/>
            <a:ext cx="7631222" cy="1776127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b="1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What constitutes a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b="1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</a:t>
            </a:r>
            <a:r>
              <a:rPr lang="en-US" b="1">
                <a:solidFill>
                  <a:srgbClr val="FF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{Deep} </a:t>
            </a:r>
            <a:r>
              <a:rPr lang="en-US" b="1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Neural Net?</a:t>
            </a:r>
            <a:endParaRPr lang="en-US" b="1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92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1BC1B8-B55F-4C73-80FA-516D87AE84A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8A4967C-EA05-7B4B-8D67-5060405E9AD6}"/>
              </a:ext>
            </a:extLst>
          </p:cNvPr>
          <p:cNvSpPr/>
          <p:nvPr/>
        </p:nvSpPr>
        <p:spPr>
          <a:xfrm>
            <a:off x="3351202" y="431456"/>
            <a:ext cx="76649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(Pre-trained) </a:t>
            </a:r>
            <a:r>
              <a:rPr lang="en-US" sz="3600" b="1">
                <a:solidFill>
                  <a:srgbClr val="C00000"/>
                </a:solidFill>
                <a:latin typeface="Tw Cen Classified MT Std" panose="020B0502020104020603" pitchFamily="34" charset="0"/>
              </a:rPr>
              <a:t>Deep Learning {DL}  Neural Networks {NNs} </a:t>
            </a:r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are the most advanced, successful &amp; fastest growing </a:t>
            </a:r>
            <a:r>
              <a:rPr lang="en-US" sz="3600" b="1">
                <a:solidFill>
                  <a:srgbClr val="C00000"/>
                </a:solidFill>
                <a:latin typeface="Tw Cen Classified MT Std" panose="020B0502020104020603" pitchFamily="34" charset="0"/>
              </a:rPr>
              <a:t>Artificial Intelligence {AI} technology</a:t>
            </a:r>
            <a:endParaRPr lang="en-US" sz="3600" b="1">
              <a:solidFill>
                <a:schemeClr val="accent1">
                  <a:lumMod val="75000"/>
                </a:schemeClr>
              </a:solidFill>
              <a:latin typeface="Tw Cen Classified MT Std" panose="020B05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BA7AF1-F124-4F12-814E-0BFCD958EFBF}"/>
              </a:ext>
            </a:extLst>
          </p:cNvPr>
          <p:cNvSpPr/>
          <p:nvPr/>
        </p:nvSpPr>
        <p:spPr>
          <a:xfrm>
            <a:off x="132541" y="-2879"/>
            <a:ext cx="143821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867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{DL}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AA225A-ACB9-4721-BF17-8171A7AB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40" y="1585618"/>
            <a:ext cx="2263079" cy="3253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696D65-5A0C-4532-A69F-6C84D97B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591" y="3083622"/>
            <a:ext cx="6798452" cy="3118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E730D8-9089-4D28-912F-3AFD25D3C8C0}"/>
              </a:ext>
            </a:extLst>
          </p:cNvPr>
          <p:cNvSpPr txBox="1"/>
          <p:nvPr/>
        </p:nvSpPr>
        <p:spPr>
          <a:xfrm>
            <a:off x="3728852" y="6262124"/>
            <a:ext cx="690966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NL" sz="1200">
                <a:hlinkClick r:id="rId5"/>
              </a:rPr>
              <a:t>https://trends.google.com/trends/explore?date=all&amp;q=%22machine%20learning%22,artificial%20intelligence,%22deep%20Learning%22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156080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EF4CD5-89F5-45A6-A318-3A995ECF6759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8A4967C-EA05-7B4B-8D67-5060405E9AD6}"/>
              </a:ext>
            </a:extLst>
          </p:cNvPr>
          <p:cNvSpPr/>
          <p:nvPr/>
        </p:nvSpPr>
        <p:spPr>
          <a:xfrm>
            <a:off x="2095610" y="929468"/>
            <a:ext cx="93599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</a:rPr>
              <a:t>Deep Neural Nets {DNNs} harbor vast amounts of </a:t>
            </a:r>
          </a:p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</a:rPr>
              <a:t>“</a:t>
            </a:r>
            <a:r>
              <a:rPr lang="en-US" sz="3200" b="1">
                <a:solidFill>
                  <a:srgbClr val="C00000"/>
                </a:solidFill>
                <a:latin typeface="Tw Cen Classified MT Std" panose="020B0502020104020603" pitchFamily="34" charset="0"/>
              </a:rPr>
              <a:t>artificial neurons</a:t>
            </a:r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</a:rPr>
              <a:t>”</a:t>
            </a:r>
            <a:r>
              <a:rPr lang="en-US" sz="3200" b="1">
                <a:solidFill>
                  <a:srgbClr val="C00000"/>
                </a:solidFill>
                <a:latin typeface="Tw Cen Classified MT Std" panose="020B0502020104020603" pitchFamily="34" charset="0"/>
              </a:rPr>
              <a:t>  </a:t>
            </a:r>
            <a:r>
              <a:rPr lang="en-US" sz="3200" b="1">
                <a:solidFill>
                  <a:schemeClr val="tx1">
                    <a:lumMod val="95000"/>
                    <a:lumOff val="5000"/>
                  </a:schemeClr>
                </a:solidFill>
                <a:latin typeface="Tw Cen Classified MT Std" panose="020B0502020104020603" pitchFamily="34" charset="0"/>
                <a:sym typeface="Wingdings" panose="05000000000000000000" pitchFamily="2" charset="2"/>
              </a:rPr>
              <a:t></a:t>
            </a:r>
            <a:r>
              <a:rPr lang="en-US" sz="3200" b="1">
                <a:solidFill>
                  <a:schemeClr val="tx1">
                    <a:lumMod val="95000"/>
                    <a:lumOff val="5000"/>
                  </a:schemeClr>
                </a:solidFill>
                <a:latin typeface="Tw Cen Classified MT Std" panose="020B0502020104020603" pitchFamily="34" charset="0"/>
              </a:rPr>
              <a:t>smallest computational unit</a:t>
            </a:r>
            <a:r>
              <a:rPr lang="en-US" sz="3200" b="1">
                <a:solidFill>
                  <a:schemeClr val="tx1">
                    <a:lumMod val="95000"/>
                    <a:lumOff val="5000"/>
                  </a:schemeClr>
                </a:solidFill>
                <a:latin typeface="Tw Cen Classified MT Std" panose="020B0502020104020603" pitchFamily="34" charset="0"/>
                <a:sym typeface="Wingdings" panose="05000000000000000000" pitchFamily="2" charset="2"/>
              </a:rPr>
              <a:t>  </a:t>
            </a:r>
            <a:endParaRPr lang="en-US" sz="3200" b="1">
              <a:solidFill>
                <a:schemeClr val="tx1">
                  <a:lumMod val="95000"/>
                  <a:lumOff val="5000"/>
                </a:schemeClr>
              </a:solidFill>
              <a:latin typeface="Tw Cen Classified MT Std" panose="020B05020201040206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BA7AF1-F124-4F12-814E-0BFCD958EFBF}"/>
              </a:ext>
            </a:extLst>
          </p:cNvPr>
          <p:cNvSpPr/>
          <p:nvPr/>
        </p:nvSpPr>
        <p:spPr>
          <a:xfrm>
            <a:off x="0" y="2719"/>
            <a:ext cx="598753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867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{Artificial Neurons}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1B01F-1814-4FDC-A11C-BFE7F3705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6" t="3743" r="10048" b="14727"/>
          <a:stretch/>
        </p:blipFill>
        <p:spPr>
          <a:xfrm>
            <a:off x="4684831" y="4654902"/>
            <a:ext cx="4082651" cy="1840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AE720-101A-42F1-BE54-155D75214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767" y="2091088"/>
            <a:ext cx="6193586" cy="25638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037D7B-9301-4A10-B6C9-7CE9C8ED9A85}"/>
              </a:ext>
            </a:extLst>
          </p:cNvPr>
          <p:cNvSpPr/>
          <p:nvPr/>
        </p:nvSpPr>
        <p:spPr>
          <a:xfrm>
            <a:off x="402668" y="2165970"/>
            <a:ext cx="354686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</a:rPr>
              <a:t>Names for </a:t>
            </a:r>
          </a:p>
          <a:p>
            <a:r>
              <a:rPr lang="en-US" sz="3200" b="1">
                <a:solidFill>
                  <a:srgbClr val="C00000"/>
                </a:solidFill>
                <a:latin typeface="Tw Cen Classified MT Std" panose="020B0502020104020603" pitchFamily="34" charset="0"/>
              </a:rPr>
              <a:t>Artificial Neurons</a:t>
            </a:r>
          </a:p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</a:rPr>
              <a:t>{unit}</a:t>
            </a:r>
          </a:p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</a:rPr>
              <a:t>{cell}</a:t>
            </a:r>
          </a:p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</a:rPr>
              <a:t>{node}</a:t>
            </a:r>
          </a:p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</a:rPr>
              <a:t>{perceptron}</a:t>
            </a:r>
            <a:r>
              <a:rPr lang="en-US" sz="3200" b="1">
                <a:solidFill>
                  <a:schemeClr val="accent1">
                    <a:lumMod val="50000"/>
                  </a:schemeClr>
                </a:solidFill>
                <a:latin typeface="Tw Cen Classified MT Std" panose="020B0502020104020603" pitchFamily="34" charset="0"/>
                <a:sym typeface="Wingdings" panose="05000000000000000000" pitchFamily="2" charset="2"/>
              </a:rPr>
              <a:t>  </a:t>
            </a:r>
            <a:endParaRPr lang="en-US" sz="3200" b="1">
              <a:solidFill>
                <a:schemeClr val="accent1">
                  <a:lumMod val="50000"/>
                </a:schemeClr>
              </a:solidFill>
              <a:latin typeface="Tw Cen Classified MT Std" panose="020B05020201040206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1480DF-A5BB-41E4-BA28-6B0EBEA23E62}"/>
              </a:ext>
            </a:extLst>
          </p:cNvPr>
          <p:cNvSpPr/>
          <p:nvPr/>
        </p:nvSpPr>
        <p:spPr>
          <a:xfrm>
            <a:off x="5019472" y="2636667"/>
            <a:ext cx="544749" cy="1836851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1879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C6D13E-EDEB-4EED-A1B8-8B648E46D41F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A68C4AD4-8EB2-40AD-808F-6535392A8EFE}"/>
              </a:ext>
            </a:extLst>
          </p:cNvPr>
          <p:cNvSpPr txBox="1">
            <a:spLocks/>
          </p:cNvSpPr>
          <p:nvPr/>
        </p:nvSpPr>
        <p:spPr>
          <a:xfrm>
            <a:off x="2323681" y="1123664"/>
            <a:ext cx="8131126" cy="566181"/>
          </a:xfrm>
          <a:prstGeom prst="rect">
            <a:avLst/>
          </a:prstGeom>
        </p:spPr>
        <p:txBody>
          <a:bodyPr vert="horz" wrap="square" lIns="0" tIns="12065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US" sz="3600" b="1" spc="-5">
                <a:solidFill>
                  <a:schemeClr val="accent1">
                    <a:lumMod val="50000"/>
                  </a:schemeClr>
                </a:solidFill>
                <a:latin typeface="Tw Cen Classified MT Std"/>
                <a:cs typeface="Baloo" panose="03080902040302020200" pitchFamily="66" charset="77"/>
              </a:rPr>
              <a:t>Neural Network {NN}  Layer Architecture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C51D39-9D72-4C3F-A754-588E0283E8C9}"/>
              </a:ext>
            </a:extLst>
          </p:cNvPr>
          <p:cNvSpPr/>
          <p:nvPr/>
        </p:nvSpPr>
        <p:spPr>
          <a:xfrm>
            <a:off x="132541" y="-2879"/>
            <a:ext cx="2608406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867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{Layers}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E19EA9-F8AE-4115-97E6-89D91E94B74F}"/>
              </a:ext>
            </a:extLst>
          </p:cNvPr>
          <p:cNvGrpSpPr/>
          <p:nvPr/>
        </p:nvGrpSpPr>
        <p:grpSpPr>
          <a:xfrm>
            <a:off x="7108470" y="3060407"/>
            <a:ext cx="4614146" cy="3476796"/>
            <a:chOff x="213007" y="2937753"/>
            <a:chExt cx="4614146" cy="3476796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6B29CFD1-9894-4F52-9D97-06AF51454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86" t="18454" r="57989" b="31349"/>
            <a:stretch/>
          </p:blipFill>
          <p:spPr>
            <a:xfrm>
              <a:off x="720637" y="2937753"/>
              <a:ext cx="4042961" cy="202821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978C74-22DF-441E-BAAB-F2586BA23CB1}"/>
                </a:ext>
              </a:extLst>
            </p:cNvPr>
            <p:cNvSpPr/>
            <p:nvPr/>
          </p:nvSpPr>
          <p:spPr>
            <a:xfrm>
              <a:off x="859395" y="5829774"/>
              <a:ext cx="31041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>
                  <a:solidFill>
                    <a:srgbClr val="C00000"/>
                  </a:solidFill>
                  <a:latin typeface="Tw Cen Classified MT Std" panose="020B0502020104020603" pitchFamily="34" charset="0"/>
                </a:rPr>
                <a:t>Shallow network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A8D8D1-5B5A-4D44-BAAF-A9CC7BB76C06}"/>
                </a:ext>
              </a:extLst>
            </p:cNvPr>
            <p:cNvSpPr/>
            <p:nvPr/>
          </p:nvSpPr>
          <p:spPr>
            <a:xfrm>
              <a:off x="2118989" y="2937753"/>
              <a:ext cx="457954" cy="2076856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7FC0FAE-6D24-4619-8E90-44B58514196C}"/>
                </a:ext>
              </a:extLst>
            </p:cNvPr>
            <p:cNvSpPr/>
            <p:nvPr/>
          </p:nvSpPr>
          <p:spPr>
            <a:xfrm>
              <a:off x="1292933" y="5113819"/>
              <a:ext cx="27516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>
                  <a:solidFill>
                    <a:schemeClr val="accent1">
                      <a:lumMod val="50000"/>
                    </a:schemeClr>
                  </a:solidFill>
                  <a:latin typeface="Tw Cen Classified MT Std" panose="020B0502020104020603" pitchFamily="34" charset="0"/>
                </a:rPr>
                <a:t>Hidden layer N=1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545C624-76E7-467E-8B16-4EE32BCBA853}"/>
                </a:ext>
              </a:extLst>
            </p:cNvPr>
            <p:cNvSpPr/>
            <p:nvPr/>
          </p:nvSpPr>
          <p:spPr>
            <a:xfrm rot="16200000">
              <a:off x="-503352" y="3727462"/>
              <a:ext cx="19559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>
                  <a:solidFill>
                    <a:schemeClr val="accent6">
                      <a:lumMod val="75000"/>
                    </a:schemeClr>
                  </a:solidFill>
                  <a:latin typeface="Tw Cen Classified MT Std" panose="020B0502020104020603" pitchFamily="34" charset="0"/>
                </a:rPr>
                <a:t>Input layer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E3E68E6-EE7E-4007-AE65-639EC82B1ABA}"/>
                </a:ext>
              </a:extLst>
            </p:cNvPr>
            <p:cNvSpPr/>
            <p:nvPr/>
          </p:nvSpPr>
          <p:spPr>
            <a:xfrm>
              <a:off x="761658" y="2937753"/>
              <a:ext cx="457954" cy="2076856"/>
            </a:xfrm>
            <a:prstGeom prst="rect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777B69-F2C4-4C4F-97E6-88F987841E62}"/>
                </a:ext>
              </a:extLst>
            </p:cNvPr>
            <p:cNvSpPr/>
            <p:nvPr/>
          </p:nvSpPr>
          <p:spPr>
            <a:xfrm>
              <a:off x="3470633" y="2937753"/>
              <a:ext cx="457954" cy="2076856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AD9E24-59AE-408A-A71A-54E3E697F0C5}"/>
                </a:ext>
              </a:extLst>
            </p:cNvPr>
            <p:cNvSpPr/>
            <p:nvPr/>
          </p:nvSpPr>
          <p:spPr>
            <a:xfrm>
              <a:off x="3934012" y="3647821"/>
              <a:ext cx="893141" cy="621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EF400A-A121-41A8-ACB0-233AE729F55B}"/>
                </a:ext>
              </a:extLst>
            </p:cNvPr>
            <p:cNvSpPr/>
            <p:nvPr/>
          </p:nvSpPr>
          <p:spPr>
            <a:xfrm rot="16200000">
              <a:off x="3400161" y="3736203"/>
              <a:ext cx="210767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>
                  <a:solidFill>
                    <a:srgbClr val="C00000"/>
                  </a:solidFill>
                  <a:latin typeface="Tw Cen Classified MT Std" panose="020B0502020104020603" pitchFamily="34" charset="0"/>
                </a:rPr>
                <a:t>Output layer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5F579C-F826-47A8-BB3E-B18E9C7E7C68}"/>
              </a:ext>
            </a:extLst>
          </p:cNvPr>
          <p:cNvGrpSpPr/>
          <p:nvPr/>
        </p:nvGrpSpPr>
        <p:grpSpPr>
          <a:xfrm>
            <a:off x="291388" y="2949609"/>
            <a:ext cx="5804612" cy="3587594"/>
            <a:chOff x="5932184" y="2825885"/>
            <a:chExt cx="5804612" cy="35875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53C3FD4-96C8-4119-B4CE-D6C724DFC3BD}"/>
                </a:ext>
              </a:extLst>
            </p:cNvPr>
            <p:cNvGrpSpPr/>
            <p:nvPr/>
          </p:nvGrpSpPr>
          <p:grpSpPr>
            <a:xfrm>
              <a:off x="6444638" y="2825885"/>
              <a:ext cx="5144947" cy="2363821"/>
              <a:chOff x="6444638" y="2825885"/>
              <a:chExt cx="5144947" cy="2363821"/>
            </a:xfrm>
          </p:grpSpPr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852F04A7-0C88-4E32-968A-5C5BC3C5F5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878" t="15311" r="918" b="27272"/>
              <a:stretch/>
            </p:blipFill>
            <p:spPr>
              <a:xfrm>
                <a:off x="6444638" y="2825885"/>
                <a:ext cx="5144947" cy="2320047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95A5130-1E06-438E-9D74-C28D31718A1A}"/>
                  </a:ext>
                </a:extLst>
              </p:cNvPr>
              <p:cNvSpPr/>
              <p:nvPr/>
            </p:nvSpPr>
            <p:spPr>
              <a:xfrm>
                <a:off x="6648855" y="5014609"/>
                <a:ext cx="826851" cy="1750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23EE119-AB93-40F8-BD83-C44E9A861EB6}"/>
                  </a:ext>
                </a:extLst>
              </p:cNvPr>
              <p:cNvSpPr/>
              <p:nvPr/>
            </p:nvSpPr>
            <p:spPr>
              <a:xfrm>
                <a:off x="9617412" y="5014609"/>
                <a:ext cx="1048967" cy="1750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2EE20-26E3-4213-84F0-A0B3EF41344B}"/>
                </a:ext>
              </a:extLst>
            </p:cNvPr>
            <p:cNvSpPr/>
            <p:nvPr/>
          </p:nvSpPr>
          <p:spPr>
            <a:xfrm>
              <a:off x="7297589" y="5828704"/>
              <a:ext cx="266908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>
                  <a:solidFill>
                    <a:srgbClr val="C00000"/>
                  </a:solidFill>
                  <a:latin typeface="Tw Cen Classified MT Std" panose="020B0502020104020603" pitchFamily="34" charset="0"/>
                </a:rPr>
                <a:t>Deep network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8913C8-AF67-4638-B778-75F626607651}"/>
                </a:ext>
              </a:extLst>
            </p:cNvPr>
            <p:cNvSpPr/>
            <p:nvPr/>
          </p:nvSpPr>
          <p:spPr>
            <a:xfrm>
              <a:off x="7441537" y="2839853"/>
              <a:ext cx="435996" cy="2359929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E6B7314-89DB-40BC-BA28-68ADEEDFBB05}"/>
                </a:ext>
              </a:extLst>
            </p:cNvPr>
            <p:cNvSpPr/>
            <p:nvPr/>
          </p:nvSpPr>
          <p:spPr>
            <a:xfrm>
              <a:off x="8417253" y="2839853"/>
              <a:ext cx="435996" cy="2359929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1A97F4-9DEA-42F7-9A52-F13E9ED95B7D}"/>
                </a:ext>
              </a:extLst>
            </p:cNvPr>
            <p:cNvSpPr/>
            <p:nvPr/>
          </p:nvSpPr>
          <p:spPr>
            <a:xfrm>
              <a:off x="9368519" y="2839853"/>
              <a:ext cx="435996" cy="2359929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FCBF73-3333-4BF4-A790-51C936B96A91}"/>
                </a:ext>
              </a:extLst>
            </p:cNvPr>
            <p:cNvSpPr/>
            <p:nvPr/>
          </p:nvSpPr>
          <p:spPr>
            <a:xfrm>
              <a:off x="7421979" y="5309041"/>
              <a:ext cx="297663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>
                  <a:solidFill>
                    <a:schemeClr val="accent1">
                      <a:lumMod val="50000"/>
                    </a:schemeClr>
                  </a:solidFill>
                  <a:latin typeface="Tw Cen Classified MT Std" panose="020B0502020104020603" pitchFamily="34" charset="0"/>
                </a:rPr>
                <a:t>hidden layers N&gt;2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DBA3CE-BBD3-41CA-81D0-2C1D5586718E}"/>
                </a:ext>
              </a:extLst>
            </p:cNvPr>
            <p:cNvSpPr/>
            <p:nvPr/>
          </p:nvSpPr>
          <p:spPr>
            <a:xfrm rot="16200000">
              <a:off x="5215825" y="3736204"/>
              <a:ext cx="19559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>
                  <a:solidFill>
                    <a:schemeClr val="accent6">
                      <a:lumMod val="75000"/>
                    </a:schemeClr>
                  </a:solidFill>
                  <a:latin typeface="Tw Cen Classified MT Std" panose="020B0502020104020603" pitchFamily="34" charset="0"/>
                </a:rPr>
                <a:t>Input layer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C97E031-22B4-43A9-B2E4-41FB95BAD0AA}"/>
                </a:ext>
              </a:extLst>
            </p:cNvPr>
            <p:cNvSpPr/>
            <p:nvPr/>
          </p:nvSpPr>
          <p:spPr>
            <a:xfrm>
              <a:off x="6439748" y="2839853"/>
              <a:ext cx="457954" cy="2368710"/>
            </a:xfrm>
            <a:prstGeom prst="rect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7BFB49-A1E9-455F-BB4C-CE0566E980B0}"/>
                </a:ext>
              </a:extLst>
            </p:cNvPr>
            <p:cNvSpPr/>
            <p:nvPr/>
          </p:nvSpPr>
          <p:spPr>
            <a:xfrm>
              <a:off x="10712656" y="3701681"/>
              <a:ext cx="1024140" cy="621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649270-C5E4-480C-87AD-C3659E88A916}"/>
                </a:ext>
              </a:extLst>
            </p:cNvPr>
            <p:cNvSpPr/>
            <p:nvPr/>
          </p:nvSpPr>
          <p:spPr>
            <a:xfrm rot="16200000">
              <a:off x="10098490" y="3714571"/>
              <a:ext cx="210767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>
                  <a:solidFill>
                    <a:srgbClr val="C00000"/>
                  </a:solidFill>
                  <a:latin typeface="Tw Cen Classified MT Std" panose="020B0502020104020603" pitchFamily="34" charset="0"/>
                </a:rPr>
                <a:t>Output layer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4FB9978-5CAD-4227-9541-9AF971581F8B}"/>
                </a:ext>
              </a:extLst>
            </p:cNvPr>
            <p:cNvSpPr/>
            <p:nvPr/>
          </p:nvSpPr>
          <p:spPr>
            <a:xfrm>
              <a:off x="10325485" y="2839853"/>
              <a:ext cx="457954" cy="2355040"/>
            </a:xfrm>
            <a:prstGeom prst="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239B1A6-9236-43EA-930B-C662298DF780}"/>
              </a:ext>
            </a:extLst>
          </p:cNvPr>
          <p:cNvSpPr/>
          <p:nvPr/>
        </p:nvSpPr>
        <p:spPr>
          <a:xfrm>
            <a:off x="1123363" y="2342517"/>
            <a:ext cx="898208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Weights </a:t>
            </a:r>
          </a:p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N=12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912724-F63E-40FC-861D-A5AAFF868E3B}"/>
              </a:ext>
            </a:extLst>
          </p:cNvPr>
          <p:cNvSpPr/>
          <p:nvPr/>
        </p:nvSpPr>
        <p:spPr>
          <a:xfrm>
            <a:off x="2093127" y="2342517"/>
            <a:ext cx="898208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Weights </a:t>
            </a:r>
          </a:p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N=16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302523-0C8E-4412-89DB-319B49F735CA}"/>
              </a:ext>
            </a:extLst>
          </p:cNvPr>
          <p:cNvSpPr/>
          <p:nvPr/>
        </p:nvSpPr>
        <p:spPr>
          <a:xfrm>
            <a:off x="3102603" y="2342517"/>
            <a:ext cx="898208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Weights </a:t>
            </a:r>
          </a:p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N=12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9A378D-43BE-4E85-AEF6-8234326E1604}"/>
              </a:ext>
            </a:extLst>
          </p:cNvPr>
          <p:cNvSpPr/>
          <p:nvPr/>
        </p:nvSpPr>
        <p:spPr>
          <a:xfrm>
            <a:off x="4051995" y="2342517"/>
            <a:ext cx="898208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Weights </a:t>
            </a:r>
          </a:p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N=3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E6258-2EFC-4D6D-A22C-ECD47D245D98}"/>
              </a:ext>
            </a:extLst>
          </p:cNvPr>
          <p:cNvSpPr/>
          <p:nvPr/>
        </p:nvSpPr>
        <p:spPr>
          <a:xfrm>
            <a:off x="8107629" y="2401708"/>
            <a:ext cx="898208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Weights </a:t>
            </a:r>
          </a:p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N=9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5762BD-BD0D-4025-9E2F-92FFD223A55B}"/>
              </a:ext>
            </a:extLst>
          </p:cNvPr>
          <p:cNvSpPr/>
          <p:nvPr/>
        </p:nvSpPr>
        <p:spPr>
          <a:xfrm>
            <a:off x="9493031" y="2401708"/>
            <a:ext cx="898208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Weights </a:t>
            </a:r>
          </a:p>
          <a:p>
            <a:pPr algn="ctr"/>
            <a:r>
              <a:rPr lang="en-US" sz="1600" b="1">
                <a:latin typeface="Tw Cen Classified MT Std" panose="020B0502020104020603" pitchFamily="34" charset="0"/>
              </a:rPr>
              <a:t>N=3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3D8E004-1A67-45D3-B44E-40CEA402DDBD}"/>
              </a:ext>
            </a:extLst>
          </p:cNvPr>
          <p:cNvSpPr/>
          <p:nvPr/>
        </p:nvSpPr>
        <p:spPr>
          <a:xfrm>
            <a:off x="6467321" y="2021163"/>
            <a:ext cx="117431" cy="4516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7767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00D5B96-9D44-4C99-8BF2-2E51CB7E56D7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8AE419EC-C703-674C-89FF-738121C3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85" y="1160384"/>
            <a:ext cx="4073913" cy="496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A4967C-EA05-7B4B-8D67-5060405E9AD6}"/>
              </a:ext>
            </a:extLst>
          </p:cNvPr>
          <p:cNvSpPr/>
          <p:nvPr/>
        </p:nvSpPr>
        <p:spPr>
          <a:xfrm>
            <a:off x="274296" y="1480393"/>
            <a:ext cx="677130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w Cen Classified MT Std" panose="020B0502020104020603" pitchFamily="34" charset="0"/>
              </a:rPr>
              <a:t>AI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 enabled through </a:t>
            </a:r>
            <a:r>
              <a:rPr lang="en-US" sz="3200" b="1" dirty="0">
                <a:solidFill>
                  <a:srgbClr val="C00000"/>
                </a:solidFill>
                <a:latin typeface="Tw Cen Classified MT Std" panose="020B0502020104020603" pitchFamily="34" charset="0"/>
              </a:rPr>
              <a:t>{DL}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must be understood as any form of </a:t>
            </a:r>
          </a:p>
          <a:p>
            <a:r>
              <a:rPr lang="en-US" sz="3200" b="1" dirty="0">
                <a:solidFill>
                  <a:srgbClr val="C00000"/>
                </a:solidFill>
                <a:latin typeface="Tw Cen Classified MT Std" panose="020B0502020104020603" pitchFamily="34" charset="0"/>
              </a:rPr>
              <a:t>Machine Learning {ML}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technology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mimicking &amp; automatizing tasks </a:t>
            </a:r>
          </a:p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which otherwise require </a:t>
            </a:r>
          </a:p>
          <a:p>
            <a:pPr lvl="7"/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human perception,</a:t>
            </a:r>
          </a:p>
          <a:p>
            <a:pPr lvl="7"/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cognition and/or </a:t>
            </a:r>
          </a:p>
          <a:p>
            <a:pPr lvl="7"/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motor skills</a:t>
            </a:r>
            <a:endParaRPr lang="en-GB" sz="3200" b="1" i="1" dirty="0">
              <a:solidFill>
                <a:schemeClr val="accent1">
                  <a:lumMod val="75000"/>
                </a:schemeClr>
              </a:solidFill>
              <a:latin typeface="Tw Cen Classified MT Std" panose="020B0502020104020603" pitchFamily="34" charset="0"/>
            </a:endParaRPr>
          </a:p>
        </p:txBody>
      </p:sp>
      <p:pic>
        <p:nvPicPr>
          <p:cNvPr id="4100" name="Picture 4" descr="     View Vol. 41 No. 4: Winter 2020&#10;    ">
            <a:extLst>
              <a:ext uri="{FF2B5EF4-FFF2-40B4-BE49-F238E27FC236}">
                <a16:creationId xmlns:a16="http://schemas.microsoft.com/office/drawing/2014/main" id="{D174B4D8-8A17-2A40-83F5-22AD7CC7D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629" y="3773554"/>
            <a:ext cx="1400815" cy="180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BA7AF1-F124-4F12-814E-0BFCD958EFBF}"/>
              </a:ext>
            </a:extLst>
          </p:cNvPr>
          <p:cNvSpPr/>
          <p:nvPr/>
        </p:nvSpPr>
        <p:spPr>
          <a:xfrm>
            <a:off x="132541" y="-2879"/>
            <a:ext cx="3772186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867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{AI=ML=DL}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4D4D5-935B-4180-AF18-15D4FFEE5E24}"/>
              </a:ext>
            </a:extLst>
          </p:cNvPr>
          <p:cNvSpPr txBox="1"/>
          <p:nvPr/>
        </p:nvSpPr>
        <p:spPr>
          <a:xfrm>
            <a:off x="2111110" y="6123526"/>
            <a:ext cx="480851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NL" sz="1200">
                <a:hlinkClick r:id="rId5"/>
              </a:rPr>
              <a:t>https://robfvdw.medium.com/the-world-wide-web-ai-safari-b2e4f7f90647</a:t>
            </a:r>
            <a:endParaRPr lang="en-GB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45CE7-C98E-4143-8341-E54007B9D58B}"/>
              </a:ext>
            </a:extLst>
          </p:cNvPr>
          <p:cNvSpPr txBox="1"/>
          <p:nvPr/>
        </p:nvSpPr>
        <p:spPr>
          <a:xfrm>
            <a:off x="7756566" y="734474"/>
            <a:ext cx="327561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b="1" i="0">
                <a:effectLst/>
                <a:latin typeface="Noto Sans" panose="020B0502040504020204" pitchFamily="34" charset="0"/>
              </a:rPr>
              <a:t> </a:t>
            </a:r>
            <a:r>
              <a:rPr lang="en-US" sz="1200" b="0" i="0">
                <a:solidFill>
                  <a:srgbClr val="009DE5"/>
                </a:solidFill>
                <a:effectLst/>
                <a:latin typeface="Noto Sans" panose="020B0502040504020204" pitchFamily="34" charset="0"/>
                <a:hlinkClick r:id="rId6"/>
              </a:rPr>
              <a:t>https://doi.org/10.1609/aimag.v37i1.2643</a:t>
            </a:r>
            <a:endParaRPr lang="en-NL" sz="1200"/>
          </a:p>
        </p:txBody>
      </p:sp>
    </p:spTree>
    <p:extLst>
      <p:ext uri="{BB962C8B-B14F-4D97-AF65-F5344CB8AC3E}">
        <p14:creationId xmlns:p14="http://schemas.microsoft.com/office/powerpoint/2010/main" val="246837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D83DCB-1B55-4320-88B2-7059EFCB92F7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8A4967C-EA05-7B4B-8D67-5060405E9AD6}"/>
              </a:ext>
            </a:extLst>
          </p:cNvPr>
          <p:cNvSpPr/>
          <p:nvPr/>
        </p:nvSpPr>
        <p:spPr>
          <a:xfrm>
            <a:off x="3440856" y="1456754"/>
            <a:ext cx="786683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Tw Cen Classified MT Std" panose="020B0502020104020603" pitchFamily="34" charset="0"/>
              </a:rPr>
              <a:t>Deep learning </a:t>
            </a:r>
            <a:r>
              <a:rPr lang="en-US" sz="3200" b="1">
                <a:solidFill>
                  <a:srgbClr val="C00000"/>
                </a:solidFill>
                <a:latin typeface="Tw Cen Classified MT Std" panose="020B0502020104020603" pitchFamily="34" charset="0"/>
              </a:rPr>
              <a:t>{DL}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 must be understood as </a:t>
            </a:r>
          </a:p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a major Machine Learning </a:t>
            </a:r>
            <a:r>
              <a:rPr lang="en-US" sz="3200" b="1">
                <a:solidFill>
                  <a:srgbClr val="C00000"/>
                </a:solidFill>
                <a:latin typeface="Tw Cen Classified MT Std" panose="020B0502020104020603" pitchFamily="34" charset="0"/>
              </a:rPr>
              <a:t>{ML}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 subdomain: </a:t>
            </a:r>
          </a:p>
          <a:p>
            <a:endParaRPr lang="en-US" sz="3200" b="1">
              <a:solidFill>
                <a:schemeClr val="accent1">
                  <a:lumMod val="75000"/>
                </a:schemeClr>
              </a:solidFill>
              <a:latin typeface="Tw Cen Classified MT Std" panose="020B0502020104020603" pitchFamily="34" charset="0"/>
            </a:endParaRPr>
          </a:p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Crafting</a:t>
            </a:r>
            <a:r>
              <a:rPr lang="en-US" sz="3200" b="1">
                <a:solidFill>
                  <a:srgbClr val="C00000"/>
                </a:solidFill>
                <a:latin typeface="Tw Cen Classified MT Std" panose="020B0502020104020603" pitchFamily="34" charset="0"/>
              </a:rPr>
              <a:t> </a:t>
            </a:r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Tw Cen Classified MT Std" panose="020B0502020104020603" pitchFamily="34" charset="0"/>
              </a:rPr>
              <a:t>Deep Neural Networks </a:t>
            </a:r>
            <a:r>
              <a:rPr lang="en-US" sz="3200" b="1">
                <a:solidFill>
                  <a:srgbClr val="C00000"/>
                </a:solidFill>
                <a:latin typeface="Tw Cen Classified MT Std" panose="020B0502020104020603" pitchFamily="34" charset="0"/>
              </a:rPr>
              <a:t>{DNNs}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 that can attain human-level performances on challenging cognitive tasks.</a:t>
            </a:r>
            <a:endParaRPr lang="en-US" sz="3200" b="1">
              <a:solidFill>
                <a:schemeClr val="accent1">
                  <a:lumMod val="50000"/>
                </a:schemeClr>
              </a:solidFill>
              <a:latin typeface="Tw Cen Classified MT Std" panose="020B0502020104020603" pitchFamily="34" charset="0"/>
            </a:endParaRPr>
          </a:p>
          <a:p>
            <a:endParaRPr lang="en-US" sz="3200" b="1" i="1">
              <a:solidFill>
                <a:schemeClr val="accent1">
                  <a:lumMod val="75000"/>
                </a:schemeClr>
              </a:solidFill>
              <a:latin typeface="Tw Cen Classified MT Std" panose="020B0502020104020603" pitchFamily="34" charset="0"/>
            </a:endParaRPr>
          </a:p>
          <a:p>
            <a:r>
              <a:rPr lang="en-US" sz="3200" b="1">
                <a:solidFill>
                  <a:srgbClr val="C00000"/>
                </a:solidFill>
                <a:latin typeface="Tw Cen Classified MT Std" panose="020B0502020104020603" pitchFamily="34" charset="0"/>
              </a:rPr>
              <a:t>{DNNs}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 can </a:t>
            </a:r>
            <a:r>
              <a:rPr lang="en-US" sz="3200" b="1">
                <a:solidFill>
                  <a:srgbClr val="FF0000"/>
                </a:solidFill>
                <a:latin typeface="Tw Cen Classified MT Std" panose="020B0502020104020603" pitchFamily="34" charset="0"/>
              </a:rPr>
              <a:t>Recognize</a:t>
            </a:r>
            <a:r>
              <a:rPr lang="en-US" sz="3200" b="1">
                <a:solidFill>
                  <a:schemeClr val="accent2">
                    <a:lumMod val="75000"/>
                  </a:schemeClr>
                </a:solidFill>
                <a:latin typeface="Tw Cen Classified MT Std" panose="020B0502020104020603" pitchFamily="34" charset="0"/>
              </a:rPr>
              <a:t> Speech 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or 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Tw Cen Classified MT Std" panose="020B0502020104020603" pitchFamily="34" charset="0"/>
              </a:rPr>
              <a:t>Human Poses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 &amp; </a:t>
            </a:r>
            <a:r>
              <a:rPr lang="en-US" sz="3200" b="1">
                <a:solidFill>
                  <a:srgbClr val="00B0F0"/>
                </a:solidFill>
                <a:latin typeface="Tw Cen Classified MT Std" panose="020B0502020104020603" pitchFamily="34" charset="0"/>
              </a:rPr>
              <a:t>Faces</a:t>
            </a:r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; </a:t>
            </a:r>
            <a:r>
              <a:rPr lang="en-US" sz="3200" b="1">
                <a:solidFill>
                  <a:srgbClr val="FFC000"/>
                </a:solidFill>
                <a:latin typeface="Tw Cen Classified MT Std" panose="020B0502020104020603" pitchFamily="34" charset="0"/>
              </a:rPr>
              <a:t>Translate Text </a:t>
            </a:r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Tw Cen Classified MT Std" panose="020B0502020104020603" pitchFamily="34" charset="0"/>
              </a:rPr>
              <a:t>in real time </a:t>
            </a:r>
          </a:p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</a:rPr>
              <a:t>at High Levels of Performance.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BA7AF1-F124-4F12-814E-0BFCD958EFBF}"/>
              </a:ext>
            </a:extLst>
          </p:cNvPr>
          <p:cNvSpPr/>
          <p:nvPr/>
        </p:nvSpPr>
        <p:spPr>
          <a:xfrm>
            <a:off x="132541" y="-2879"/>
            <a:ext cx="3882794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867" kern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{DL + DNNs}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32D86-6450-4210-A50F-C9AD5D089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12" y="1588090"/>
            <a:ext cx="1593583" cy="2245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9950D-4461-4CD4-9AF9-6D33FAC6C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239" y="4077930"/>
            <a:ext cx="1593583" cy="239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0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B266D7-00F7-4F05-BA48-3A1C1081F34D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80C9C-FC8C-469C-9274-4211362D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68" y="1368720"/>
            <a:ext cx="9774266" cy="4894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4D0E5-F1DA-49D4-8AA9-448878FF025A}"/>
              </a:ext>
            </a:extLst>
          </p:cNvPr>
          <p:cNvSpPr txBox="1"/>
          <p:nvPr/>
        </p:nvSpPr>
        <p:spPr>
          <a:xfrm>
            <a:off x="8182673" y="6360434"/>
            <a:ext cx="344206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NL">
                <a:hlinkClick r:id="rId4"/>
              </a:rPr>
              <a:t>https://www.deepl.com/translator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C1721-6611-4F98-B045-D4BCF48813BB}"/>
              </a:ext>
            </a:extLst>
          </p:cNvPr>
          <p:cNvSpPr/>
          <p:nvPr/>
        </p:nvSpPr>
        <p:spPr>
          <a:xfrm>
            <a:off x="132651" y="116984"/>
            <a:ext cx="8691803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7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Classified MT Std" panose="020B0502020104020603" pitchFamily="34" charset="0"/>
                <a:ea typeface="+mn-ea"/>
                <a:cs typeface="Arial"/>
                <a:sym typeface="Arial"/>
                <a:rtl val="0"/>
              </a:rPr>
              <a:t>{Human-level performance}</a:t>
            </a:r>
          </a:p>
        </p:txBody>
      </p:sp>
    </p:spTree>
    <p:extLst>
      <p:ext uri="{BB962C8B-B14F-4D97-AF65-F5344CB8AC3E}">
        <p14:creationId xmlns:p14="http://schemas.microsoft.com/office/powerpoint/2010/main" val="1691338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736" y="545617"/>
            <a:ext cx="5104638" cy="193476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954530">
              <a:lnSpc>
                <a:spcPct val="100000"/>
              </a:lnSpc>
              <a:spcBef>
                <a:spcPts val="90"/>
              </a:spcBef>
            </a:pPr>
            <a:r>
              <a:rPr spc="-5"/>
              <a:t>This</a:t>
            </a:r>
            <a:r>
              <a:rPr spc="-45"/>
              <a:t> </a:t>
            </a:r>
            <a:r>
              <a:rPr spc="-18"/>
              <a:t>Lecture</a:t>
            </a:r>
          </a:p>
          <a:p>
            <a:pPr marL="11430" marR="4572">
              <a:lnSpc>
                <a:spcPct val="184000"/>
              </a:lnSpc>
              <a:spcBef>
                <a:spcPts val="827"/>
              </a:spcBef>
            </a:pPr>
            <a:r>
              <a:rPr sz="2160" spc="-5">
                <a:solidFill>
                  <a:srgbClr val="AB1500"/>
                </a:solidFill>
              </a:rPr>
              <a:t>Basic deﬁnitions</a:t>
            </a:r>
            <a:r>
              <a:rPr sz="2160">
                <a:solidFill>
                  <a:srgbClr val="AB1500"/>
                </a:solidFill>
              </a:rPr>
              <a:t> and</a:t>
            </a:r>
            <a:r>
              <a:rPr sz="2160" spc="-5">
                <a:solidFill>
                  <a:srgbClr val="AB1500"/>
                </a:solidFill>
              </a:rPr>
              <a:t> concepts</a:t>
            </a:r>
            <a:r>
              <a:rPr sz="2160" spc="-5">
                <a:solidFill>
                  <a:srgbClr val="000000"/>
                </a:solidFill>
              </a:rPr>
              <a:t>. </a:t>
            </a:r>
            <a:r>
              <a:rPr sz="2160">
                <a:solidFill>
                  <a:srgbClr val="000000"/>
                </a:solidFill>
              </a:rPr>
              <a:t> </a:t>
            </a:r>
            <a:br>
              <a:rPr lang="nl-NL" sz="2160">
                <a:solidFill>
                  <a:srgbClr val="000000"/>
                </a:solidFill>
              </a:rPr>
            </a:br>
            <a:r>
              <a:rPr sz="2160" spc="-9">
                <a:solidFill>
                  <a:srgbClr val="000000"/>
                </a:solidFill>
              </a:rPr>
              <a:t>Introduction </a:t>
            </a:r>
            <a:r>
              <a:rPr sz="2160" spc="-5">
                <a:solidFill>
                  <a:srgbClr val="000000"/>
                </a:solidFill>
              </a:rPr>
              <a:t>to</a:t>
            </a:r>
            <a:r>
              <a:rPr sz="2160">
                <a:solidFill>
                  <a:srgbClr val="000000"/>
                </a:solidFill>
              </a:rPr>
              <a:t> </a:t>
            </a:r>
            <a:r>
              <a:rPr sz="2160" spc="-5">
                <a:solidFill>
                  <a:srgbClr val="000000"/>
                </a:solidFill>
              </a:rPr>
              <a:t>the </a:t>
            </a:r>
            <a:r>
              <a:rPr sz="2160" spc="-9">
                <a:solidFill>
                  <a:srgbClr val="000000"/>
                </a:solidFill>
              </a:rPr>
              <a:t>problem</a:t>
            </a:r>
            <a:r>
              <a:rPr sz="2160">
                <a:solidFill>
                  <a:srgbClr val="000000"/>
                </a:solidFill>
              </a:rPr>
              <a:t> of</a:t>
            </a:r>
            <a:r>
              <a:rPr sz="2160" spc="-5">
                <a:solidFill>
                  <a:srgbClr val="000000"/>
                </a:solidFill>
              </a:rPr>
              <a:t> learning. </a:t>
            </a:r>
            <a:r>
              <a:rPr sz="2160" spc="-549">
                <a:solidFill>
                  <a:srgbClr val="000000"/>
                </a:solidFill>
              </a:rPr>
              <a:t> </a:t>
            </a:r>
            <a:endParaRPr sz="216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614463"/>
            <a:ext cx="183800" cy="1691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2220253"/>
            <a:ext cx="183800" cy="1691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95300" y="7303833"/>
            <a:ext cx="259969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3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>
              <a:spcBef>
                <a:spcPts val="171"/>
              </a:spcBef>
            </a:pPr>
            <a:r>
              <a:rPr lang="en-GB" spc="-5"/>
              <a:t>Foundations</a:t>
            </a:r>
            <a:r>
              <a:rPr lang="en-GB" spc="-10"/>
              <a:t> </a:t>
            </a:r>
            <a:r>
              <a:rPr lang="en-GB"/>
              <a:t>of</a:t>
            </a:r>
            <a:r>
              <a:rPr lang="en-GB" spc="-15"/>
              <a:t> </a:t>
            </a:r>
            <a:r>
              <a:rPr lang="en-GB"/>
              <a:t>Machine</a:t>
            </a:r>
            <a:r>
              <a:rPr lang="en-GB" spc="-10"/>
              <a:t> </a:t>
            </a:r>
            <a:r>
              <a:rPr lang="en-GB" spc="-5"/>
              <a:t>Learning</a:t>
            </a:r>
            <a:endParaRPr spc="-5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9105900" y="7317407"/>
            <a:ext cx="59372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2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0"/>
              </a:spcBef>
            </a:pPr>
            <a:r>
              <a:rPr lang="en-GB"/>
              <a:t>page</a:t>
            </a:r>
            <a:r>
              <a:rPr lang="en-GB" spc="-150"/>
              <a:t> </a:t>
            </a:r>
            <a:fld id="{81D60167-4931-47E6-BA6A-407CBD079E47}" type="slidenum">
              <a:rPr smtClean="0"/>
              <a:pPr marL="12700">
                <a:spcBef>
                  <a:spcPts val="180"/>
                </a:spcBef>
              </a:pPr>
              <a:t>19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A85159-91EB-844B-A76B-0E51127C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677" y="5065664"/>
            <a:ext cx="3621782" cy="13106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73BD29-40D6-3C4B-AEF0-DA1C1359E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594" y="2954209"/>
            <a:ext cx="2247662" cy="2816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3B5AFB-4E26-434C-B224-DF3E81E91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4677" y="2775917"/>
            <a:ext cx="4268177" cy="19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7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8720" y="476350"/>
            <a:ext cx="2195703" cy="688650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lang="nl-NL" spc="-5"/>
              <a:t>CONTEXT</a:t>
            </a:r>
            <a:endParaRPr spc="-5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596" y="1585714"/>
            <a:ext cx="183800" cy="1691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75335" y="1472184"/>
            <a:ext cx="10550178" cy="18883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54293">
              <a:lnSpc>
                <a:spcPct val="114599"/>
              </a:lnSpc>
              <a:spcBef>
                <a:spcPts val="90"/>
              </a:spcBef>
            </a:pPr>
            <a:r>
              <a:rPr sz="2160" spc="-9" dirty="0">
                <a:solidFill>
                  <a:srgbClr val="B51A00"/>
                </a:solidFill>
                <a:latin typeface="Open Sans"/>
                <a:cs typeface="Open Sans"/>
              </a:rPr>
              <a:t>Prerequisites</a:t>
            </a:r>
            <a:r>
              <a:rPr sz="2160" spc="-9" dirty="0">
                <a:latin typeface="Open Sans"/>
                <a:cs typeface="Open Sans"/>
              </a:rPr>
              <a:t>:</a:t>
            </a:r>
            <a:r>
              <a:rPr sz="2160" spc="-5" dirty="0">
                <a:latin typeface="Open Sans"/>
                <a:cs typeface="Open Sans"/>
              </a:rPr>
              <a:t> basics in linear </a:t>
            </a:r>
            <a:r>
              <a:rPr sz="2160" spc="-9" dirty="0">
                <a:latin typeface="Open Sans"/>
                <a:cs typeface="Open Sans"/>
              </a:rPr>
              <a:t>algebra,</a:t>
            </a:r>
            <a:r>
              <a:rPr sz="2160" spc="-5" dirty="0">
                <a:latin typeface="Open Sans"/>
                <a:cs typeface="Open Sans"/>
              </a:rPr>
              <a:t> </a:t>
            </a:r>
            <a:r>
              <a:rPr sz="2160" spc="-14" dirty="0">
                <a:latin typeface="Open Sans"/>
                <a:cs typeface="Open Sans"/>
              </a:rPr>
              <a:t>probability,</a:t>
            </a:r>
            <a:r>
              <a:rPr sz="2160" spc="-5" dirty="0">
                <a:latin typeface="Open Sans"/>
                <a:cs typeface="Open Sans"/>
              </a:rPr>
              <a:t> </a:t>
            </a:r>
            <a:r>
              <a:rPr sz="2160" dirty="0">
                <a:latin typeface="Open Sans"/>
                <a:cs typeface="Open Sans"/>
              </a:rPr>
              <a:t>and </a:t>
            </a:r>
            <a:r>
              <a:rPr sz="2160" spc="-549" dirty="0">
                <a:latin typeface="Open Sans"/>
                <a:cs typeface="Open Sans"/>
              </a:rPr>
              <a:t> </a:t>
            </a:r>
            <a:r>
              <a:rPr sz="2160" spc="-5" dirty="0">
                <a:latin typeface="Open Sans"/>
                <a:cs typeface="Open Sans"/>
              </a:rPr>
              <a:t>analysis </a:t>
            </a:r>
            <a:r>
              <a:rPr sz="2160" dirty="0">
                <a:latin typeface="Open Sans"/>
                <a:cs typeface="Open Sans"/>
              </a:rPr>
              <a:t>of</a:t>
            </a:r>
            <a:r>
              <a:rPr sz="2160" spc="-5" dirty="0">
                <a:latin typeface="Open Sans"/>
                <a:cs typeface="Open Sans"/>
              </a:rPr>
              <a:t> algorithms.</a:t>
            </a:r>
            <a:endParaRPr sz="2160" dirty="0">
              <a:latin typeface="Open Sans"/>
              <a:cs typeface="Open Sans"/>
            </a:endParaRPr>
          </a:p>
          <a:p>
            <a:pPr marL="11430" marR="4572">
              <a:lnSpc>
                <a:spcPct val="114599"/>
              </a:lnSpc>
              <a:spcBef>
                <a:spcPts val="900"/>
              </a:spcBef>
            </a:pPr>
            <a:endParaRPr lang="nl-NL" sz="2160" spc="-9" dirty="0">
              <a:solidFill>
                <a:srgbClr val="B51A00"/>
              </a:solidFill>
              <a:latin typeface="Open Sans"/>
              <a:cs typeface="Open Sans"/>
            </a:endParaRPr>
          </a:p>
          <a:p>
            <a:pPr marL="11430" marR="4572">
              <a:lnSpc>
                <a:spcPct val="114599"/>
              </a:lnSpc>
              <a:spcBef>
                <a:spcPts val="900"/>
              </a:spcBef>
            </a:pPr>
            <a:r>
              <a:rPr sz="2160" spc="-9" dirty="0">
                <a:solidFill>
                  <a:srgbClr val="B51A00"/>
                </a:solidFill>
                <a:latin typeface="Open Sans"/>
                <a:cs typeface="Open Sans"/>
              </a:rPr>
              <a:t>Workload</a:t>
            </a:r>
            <a:r>
              <a:rPr sz="2160" spc="-9" dirty="0">
                <a:latin typeface="Open Sans"/>
                <a:cs typeface="Open Sans"/>
              </a:rPr>
              <a:t>:</a:t>
            </a:r>
            <a:r>
              <a:rPr sz="2160" dirty="0">
                <a:latin typeface="Open Sans"/>
                <a:cs typeface="Open Sans"/>
              </a:rPr>
              <a:t> </a:t>
            </a:r>
            <a:r>
              <a:rPr lang="nl-NL" sz="2160" spc="-9" dirty="0">
                <a:latin typeface="Open Sans"/>
                <a:cs typeface="Open Sans"/>
              </a:rPr>
              <a:t>Do </a:t>
            </a:r>
            <a:r>
              <a:rPr lang="nl-NL" sz="2160" spc="-9" dirty="0" err="1">
                <a:latin typeface="Open Sans"/>
                <a:cs typeface="Open Sans"/>
              </a:rPr>
              <a:t>it</a:t>
            </a:r>
            <a:r>
              <a:rPr lang="nl-NL" sz="2160" spc="-9" dirty="0">
                <a:latin typeface="Open Sans"/>
                <a:cs typeface="Open Sans"/>
              </a:rPr>
              <a:t> </a:t>
            </a:r>
            <a:r>
              <a:rPr lang="nl-NL" sz="2160" spc="-9" dirty="0" err="1">
                <a:latin typeface="Open Sans"/>
                <a:cs typeface="Open Sans"/>
              </a:rPr>
              <a:t>your-self</a:t>
            </a:r>
            <a:r>
              <a:rPr sz="2160" spc="5" dirty="0">
                <a:latin typeface="Open Sans"/>
                <a:cs typeface="Open Sans"/>
              </a:rPr>
              <a:t> </a:t>
            </a:r>
            <a:r>
              <a:rPr sz="2160" spc="-5" dirty="0">
                <a:latin typeface="Open Sans"/>
                <a:cs typeface="Open Sans"/>
              </a:rPr>
              <a:t>assignments</a:t>
            </a:r>
            <a:endParaRPr sz="2160" dirty="0">
              <a:latin typeface="Open Sans"/>
              <a:cs typeface="Open Sans"/>
            </a:endParaRPr>
          </a:p>
          <a:p>
            <a:pPr marL="11430">
              <a:spcBef>
                <a:spcPts val="1278"/>
              </a:spcBef>
            </a:pPr>
            <a:endParaRPr lang="nl-NL" sz="2160" dirty="0">
              <a:solidFill>
                <a:srgbClr val="B51A00"/>
              </a:solidFill>
              <a:latin typeface="Open Sans"/>
              <a:cs typeface="Open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416" y="2581316"/>
            <a:ext cx="183800" cy="16918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95300" y="7303833"/>
            <a:ext cx="2599690" cy="250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3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">
              <a:spcBef>
                <a:spcPts val="171"/>
              </a:spcBef>
            </a:pPr>
            <a:r>
              <a:rPr lang="en-GB" spc="-5"/>
              <a:t>Foundations</a:t>
            </a:r>
            <a:r>
              <a:rPr lang="en-GB" spc="-10"/>
              <a:t> </a:t>
            </a:r>
            <a:r>
              <a:rPr lang="en-GB"/>
              <a:t>of</a:t>
            </a:r>
            <a:r>
              <a:rPr lang="en-GB" spc="-15"/>
              <a:t> </a:t>
            </a:r>
            <a:r>
              <a:rPr lang="en-GB"/>
              <a:t>Machine</a:t>
            </a:r>
            <a:r>
              <a:rPr lang="en-GB" spc="-10"/>
              <a:t> </a:t>
            </a:r>
            <a:r>
              <a:rPr lang="en-GB" spc="-5"/>
              <a:t>Learning</a:t>
            </a:r>
            <a:endParaRPr spc="-5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9105900" y="7317407"/>
            <a:ext cx="593725" cy="233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1200" b="0" i="0" kern="1200">
                <a:solidFill>
                  <a:srgbClr val="5E81B6"/>
                </a:solidFill>
                <a:latin typeface="Open Sans"/>
                <a:ea typeface="+mn-ea"/>
                <a:cs typeface="Open San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180"/>
              </a:spcBef>
            </a:pPr>
            <a:r>
              <a:rPr lang="en-GB"/>
              <a:t>page</a:t>
            </a:r>
            <a:r>
              <a:rPr lang="en-GB" spc="-150"/>
              <a:t> </a:t>
            </a:r>
            <a:fld id="{81D60167-4931-47E6-BA6A-407CBD079E47}" type="slidenum">
              <a:rPr smtClean="0"/>
              <a:pPr marL="12700">
                <a:spcBef>
                  <a:spcPts val="180"/>
                </a:spcBef>
              </a:pPr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3460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B89B6-0ACC-A145-8E8C-4246903E3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9E3F10-63F5-E04B-B7BC-59950FB1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17" y="538618"/>
            <a:ext cx="3004201" cy="3764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943C2E-A7C5-7847-AB31-46408827F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659" y="386045"/>
            <a:ext cx="7556500" cy="353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542CA2-F60F-3E4F-B1EF-50341AC95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659" y="4014070"/>
            <a:ext cx="6527800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1BDF8-6562-3049-84A7-BC5AF697C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920" y="153102"/>
            <a:ext cx="1276835" cy="127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97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FA3014-DA0D-224D-9D12-C441F1F27DE2}"/>
              </a:ext>
            </a:extLst>
          </p:cNvPr>
          <p:cNvSpPr/>
          <p:nvPr/>
        </p:nvSpPr>
        <p:spPr>
          <a:xfrm>
            <a:off x="246262" y="267938"/>
            <a:ext cx="371928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4000" kern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{01}</a:t>
            </a:r>
          </a:p>
          <a:p>
            <a:pPr defTabSz="1219170"/>
            <a:r>
              <a:rPr lang="en-US" sz="4000" kern="0">
                <a:solidFill>
                  <a:schemeClr val="accent1">
                    <a:lumMod val="60000"/>
                    <a:lumOff val="40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Fundamentals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1CBE8EB-0F64-1947-8DF9-BA392E8C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77534"/>
            <a:ext cx="3708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B08FCA-3169-DC42-A2F5-F26D941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59DBA7-B3D2-2849-AF40-0E0F8C41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06" y="1984426"/>
            <a:ext cx="1389568" cy="1799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A10C6C-ACE3-8D4E-B284-A9B6117E9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811" y="1984426"/>
            <a:ext cx="1211996" cy="17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55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1" y="2381251"/>
            <a:ext cx="6667499" cy="20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1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1" y="2381251"/>
            <a:ext cx="6857999" cy="20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9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762250" y="2381250"/>
            <a:ext cx="6667500" cy="2956560"/>
            <a:chOff x="1238250" y="2381250"/>
            <a:chExt cx="6667500" cy="2956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250" y="2381250"/>
              <a:ext cx="6667499" cy="2095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86000" y="3921990"/>
              <a:ext cx="841375" cy="1405890"/>
            </a:xfrm>
            <a:custGeom>
              <a:avLst/>
              <a:gdLst/>
              <a:ahLst/>
              <a:cxnLst/>
              <a:rect l="l" t="t" r="r" b="b"/>
              <a:pathLst>
                <a:path w="841375" h="1405889">
                  <a:moveTo>
                    <a:pt x="769374" y="246974"/>
                  </a:moveTo>
                  <a:lnTo>
                    <a:pt x="769348" y="203555"/>
                  </a:lnTo>
                  <a:lnTo>
                    <a:pt x="770888" y="159949"/>
                  </a:lnTo>
                  <a:lnTo>
                    <a:pt x="776421" y="117112"/>
                  </a:lnTo>
                  <a:lnTo>
                    <a:pt x="788374" y="75999"/>
                  </a:lnTo>
                  <a:lnTo>
                    <a:pt x="826031" y="34709"/>
                  </a:lnTo>
                  <a:lnTo>
                    <a:pt x="841252" y="17958"/>
                  </a:lnTo>
                  <a:lnTo>
                    <a:pt x="835874" y="9499"/>
                  </a:lnTo>
                  <a:lnTo>
                    <a:pt x="785671" y="3725"/>
                  </a:lnTo>
                  <a:lnTo>
                    <a:pt x="734799" y="1954"/>
                  </a:lnTo>
                  <a:lnTo>
                    <a:pt x="684596" y="6331"/>
                  </a:lnTo>
                  <a:lnTo>
                    <a:pt x="636399" y="18999"/>
                  </a:lnTo>
                  <a:lnTo>
                    <a:pt x="616910" y="24044"/>
                  </a:lnTo>
                  <a:lnTo>
                    <a:pt x="577653" y="33348"/>
                  </a:lnTo>
                  <a:lnTo>
                    <a:pt x="623823" y="48346"/>
                  </a:lnTo>
                  <a:lnTo>
                    <a:pt x="669837" y="51341"/>
                  </a:lnTo>
                  <a:lnTo>
                    <a:pt x="716437" y="48214"/>
                  </a:lnTo>
                  <a:lnTo>
                    <a:pt x="762618" y="40191"/>
                  </a:lnTo>
                  <a:lnTo>
                    <a:pt x="807374" y="28499"/>
                  </a:lnTo>
                  <a:lnTo>
                    <a:pt x="838789" y="2798"/>
                  </a:lnTo>
                  <a:lnTo>
                    <a:pt x="835874" y="0"/>
                  </a:lnTo>
                  <a:lnTo>
                    <a:pt x="793568" y="11209"/>
                  </a:lnTo>
                  <a:lnTo>
                    <a:pt x="753923" y="27130"/>
                  </a:lnTo>
                  <a:lnTo>
                    <a:pt x="716780" y="47414"/>
                  </a:lnTo>
                  <a:lnTo>
                    <a:pt x="681978" y="71712"/>
                  </a:lnTo>
                  <a:lnTo>
                    <a:pt x="649359" y="99675"/>
                  </a:lnTo>
                  <a:lnTo>
                    <a:pt x="618763" y="130954"/>
                  </a:lnTo>
                  <a:lnTo>
                    <a:pt x="590030" y="165202"/>
                  </a:lnTo>
                  <a:lnTo>
                    <a:pt x="563001" y="202070"/>
                  </a:lnTo>
                  <a:lnTo>
                    <a:pt x="537516" y="241208"/>
                  </a:lnTo>
                  <a:lnTo>
                    <a:pt x="513415" y="282269"/>
                  </a:lnTo>
                  <a:lnTo>
                    <a:pt x="490539" y="324903"/>
                  </a:lnTo>
                  <a:lnTo>
                    <a:pt x="468729" y="368762"/>
                  </a:lnTo>
                  <a:lnTo>
                    <a:pt x="447824" y="413497"/>
                  </a:lnTo>
                  <a:lnTo>
                    <a:pt x="427666" y="458761"/>
                  </a:lnTo>
                  <a:lnTo>
                    <a:pt x="408094" y="504203"/>
                  </a:lnTo>
                  <a:lnTo>
                    <a:pt x="388949" y="549476"/>
                  </a:lnTo>
                  <a:lnTo>
                    <a:pt x="370072" y="594230"/>
                  </a:lnTo>
                  <a:lnTo>
                    <a:pt x="351303" y="638118"/>
                  </a:lnTo>
                  <a:lnTo>
                    <a:pt x="332482" y="680791"/>
                  </a:lnTo>
                  <a:lnTo>
                    <a:pt x="313449" y="721899"/>
                  </a:lnTo>
                  <a:lnTo>
                    <a:pt x="291797" y="767145"/>
                  </a:lnTo>
                  <a:lnTo>
                    <a:pt x="270071" y="812365"/>
                  </a:lnTo>
                  <a:lnTo>
                    <a:pt x="248314" y="857578"/>
                  </a:lnTo>
                  <a:lnTo>
                    <a:pt x="226568" y="902801"/>
                  </a:lnTo>
                  <a:lnTo>
                    <a:pt x="204875" y="948051"/>
                  </a:lnTo>
                  <a:lnTo>
                    <a:pt x="183276" y="993344"/>
                  </a:lnTo>
                  <a:lnTo>
                    <a:pt x="161812" y="1038699"/>
                  </a:lnTo>
                  <a:lnTo>
                    <a:pt x="140526" y="1084132"/>
                  </a:lnTo>
                  <a:lnTo>
                    <a:pt x="119460" y="1129661"/>
                  </a:lnTo>
                  <a:lnTo>
                    <a:pt x="98654" y="1175303"/>
                  </a:lnTo>
                  <a:lnTo>
                    <a:pt x="78151" y="1221074"/>
                  </a:lnTo>
                  <a:lnTo>
                    <a:pt x="57992" y="1266992"/>
                  </a:lnTo>
                  <a:lnTo>
                    <a:pt x="38220" y="1313074"/>
                  </a:lnTo>
                  <a:lnTo>
                    <a:pt x="18875" y="1359338"/>
                  </a:lnTo>
                  <a:lnTo>
                    <a:pt x="0" y="1405799"/>
                  </a:lnTo>
                </a:path>
              </a:pathLst>
            </a:custGeom>
            <a:ln w="19049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06654" y="3798714"/>
              <a:ext cx="868680" cy="914400"/>
            </a:xfrm>
            <a:custGeom>
              <a:avLst/>
              <a:gdLst/>
              <a:ahLst/>
              <a:cxnLst/>
              <a:rect l="l" t="t" r="r" b="b"/>
              <a:pathLst>
                <a:path w="868679" h="914400">
                  <a:moveTo>
                    <a:pt x="868273" y="914326"/>
                  </a:moveTo>
                  <a:lnTo>
                    <a:pt x="823740" y="901226"/>
                  </a:lnTo>
                  <a:lnTo>
                    <a:pt x="781435" y="883678"/>
                  </a:lnTo>
                  <a:lnTo>
                    <a:pt x="741206" y="862060"/>
                  </a:lnTo>
                  <a:lnTo>
                    <a:pt x="702900" y="836751"/>
                  </a:lnTo>
                  <a:lnTo>
                    <a:pt x="666363" y="808128"/>
                  </a:lnTo>
                  <a:lnTo>
                    <a:pt x="631444" y="776568"/>
                  </a:lnTo>
                  <a:lnTo>
                    <a:pt x="597990" y="742450"/>
                  </a:lnTo>
                  <a:lnTo>
                    <a:pt x="565847" y="706151"/>
                  </a:lnTo>
                  <a:lnTo>
                    <a:pt x="534864" y="668048"/>
                  </a:lnTo>
                  <a:lnTo>
                    <a:pt x="504886" y="628520"/>
                  </a:lnTo>
                  <a:lnTo>
                    <a:pt x="475763" y="587943"/>
                  </a:lnTo>
                  <a:lnTo>
                    <a:pt x="447341" y="546696"/>
                  </a:lnTo>
                  <a:lnTo>
                    <a:pt x="419466" y="505157"/>
                  </a:lnTo>
                  <a:lnTo>
                    <a:pt x="391988" y="463702"/>
                  </a:lnTo>
                  <a:lnTo>
                    <a:pt x="364752" y="422711"/>
                  </a:lnTo>
                  <a:lnTo>
                    <a:pt x="337606" y="382560"/>
                  </a:lnTo>
                  <a:lnTo>
                    <a:pt x="310398" y="343626"/>
                  </a:lnTo>
                  <a:lnTo>
                    <a:pt x="282207" y="305549"/>
                  </a:lnTo>
                  <a:lnTo>
                    <a:pt x="252674" y="268396"/>
                  </a:lnTo>
                  <a:lnTo>
                    <a:pt x="221830" y="232266"/>
                  </a:lnTo>
                  <a:lnTo>
                    <a:pt x="189706" y="197258"/>
                  </a:lnTo>
                  <a:lnTo>
                    <a:pt x="156335" y="163475"/>
                  </a:lnTo>
                  <a:lnTo>
                    <a:pt x="121747" y="131014"/>
                  </a:lnTo>
                  <a:lnTo>
                    <a:pt x="85973" y="99976"/>
                  </a:lnTo>
                  <a:lnTo>
                    <a:pt x="74327" y="86604"/>
                  </a:lnTo>
                  <a:lnTo>
                    <a:pt x="54355" y="63046"/>
                  </a:lnTo>
                  <a:lnTo>
                    <a:pt x="35761" y="43522"/>
                  </a:lnTo>
                  <a:lnTo>
                    <a:pt x="28248" y="42251"/>
                  </a:lnTo>
                  <a:lnTo>
                    <a:pt x="33927" y="73726"/>
                  </a:lnTo>
                  <a:lnTo>
                    <a:pt x="44460" y="122444"/>
                  </a:lnTo>
                  <a:lnTo>
                    <a:pt x="54905" y="167942"/>
                  </a:lnTo>
                  <a:lnTo>
                    <a:pt x="60323" y="189751"/>
                  </a:lnTo>
                  <a:lnTo>
                    <a:pt x="62691" y="199511"/>
                  </a:lnTo>
                  <a:lnTo>
                    <a:pt x="40421" y="161756"/>
                  </a:lnTo>
                  <a:lnTo>
                    <a:pt x="23850" y="125835"/>
                  </a:lnTo>
                  <a:lnTo>
                    <a:pt x="9032" y="86280"/>
                  </a:lnTo>
                  <a:lnTo>
                    <a:pt x="0" y="48887"/>
                  </a:lnTo>
                  <a:lnTo>
                    <a:pt x="786" y="19454"/>
                  </a:lnTo>
                  <a:lnTo>
                    <a:pt x="15423" y="3776"/>
                  </a:lnTo>
                  <a:lnTo>
                    <a:pt x="53817" y="0"/>
                  </a:lnTo>
                  <a:lnTo>
                    <a:pt x="102086" y="3791"/>
                  </a:lnTo>
                  <a:lnTo>
                    <a:pt x="145909" y="12035"/>
                  </a:lnTo>
                  <a:lnTo>
                    <a:pt x="170962" y="21619"/>
                  </a:lnTo>
                  <a:lnTo>
                    <a:pt x="162923" y="29426"/>
                  </a:lnTo>
                  <a:lnTo>
                    <a:pt x="128027" y="34331"/>
                  </a:lnTo>
                  <a:lnTo>
                    <a:pt x="92729" y="36106"/>
                  </a:lnTo>
                  <a:lnTo>
                    <a:pt x="57259" y="36148"/>
                  </a:lnTo>
                  <a:lnTo>
                    <a:pt x="21848" y="35851"/>
                  </a:lnTo>
                </a:path>
              </a:pathLst>
            </a:custGeom>
            <a:ln w="19049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475901" y="5502738"/>
            <a:ext cx="23641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134745" algn="l"/>
              </a:tabLst>
            </a:pPr>
            <a:r>
              <a:rPr sz="1400" b="1" spc="-60">
                <a:solidFill>
                  <a:srgbClr val="0F9D58"/>
                </a:solidFill>
                <a:latin typeface="Arial"/>
                <a:cs typeface="Arial"/>
              </a:rPr>
              <a:t>try</a:t>
            </a:r>
            <a:r>
              <a:rPr sz="1400" b="1" spc="14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75">
                <a:solidFill>
                  <a:srgbClr val="0F9D58"/>
                </a:solidFill>
                <a:latin typeface="Arial"/>
                <a:cs typeface="Arial"/>
              </a:rPr>
              <a:t>a</a:t>
            </a:r>
            <a:r>
              <a:rPr sz="1400" b="1" spc="13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5">
                <a:solidFill>
                  <a:srgbClr val="0F9D58"/>
                </a:solidFill>
                <a:latin typeface="Arial"/>
                <a:cs typeface="Arial"/>
              </a:rPr>
              <a:t>model</a:t>
            </a:r>
            <a:r>
              <a:rPr sz="1400" b="1" spc="14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55">
                <a:solidFill>
                  <a:srgbClr val="0F9D58"/>
                </a:solidFill>
                <a:latin typeface="Arial"/>
                <a:cs typeface="Arial"/>
              </a:rPr>
              <a:t>-	</a:t>
            </a:r>
            <a:r>
              <a:rPr sz="1400" b="1" spc="-125">
                <a:solidFill>
                  <a:srgbClr val="0F9D58"/>
                </a:solidFill>
                <a:latin typeface="Arial"/>
                <a:cs typeface="Arial"/>
              </a:rPr>
              <a:t>this</a:t>
            </a:r>
            <a:r>
              <a:rPr sz="1400" b="1" spc="12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5">
                <a:solidFill>
                  <a:srgbClr val="0F9D58"/>
                </a:solidFill>
                <a:latin typeface="Arial"/>
                <a:cs typeface="Arial"/>
              </a:rPr>
              <a:t>one</a:t>
            </a:r>
            <a:r>
              <a:rPr sz="1400" b="1" spc="-11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05">
                <a:solidFill>
                  <a:srgbClr val="0F9D58"/>
                </a:solidFill>
                <a:latin typeface="Arial"/>
                <a:cs typeface="Arial"/>
              </a:rPr>
              <a:t>is</a:t>
            </a:r>
            <a:r>
              <a:rPr sz="1400" b="1" spc="114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35">
                <a:solidFill>
                  <a:srgbClr val="0F9D58"/>
                </a:solidFill>
                <a:latin typeface="Arial"/>
                <a:cs typeface="Arial"/>
              </a:rPr>
              <a:t>linear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56626" y="4829438"/>
            <a:ext cx="20097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45">
                <a:solidFill>
                  <a:srgbClr val="CC0000"/>
                </a:solidFill>
                <a:latin typeface="Arial"/>
                <a:cs typeface="Arial"/>
              </a:rPr>
              <a:t>random</a:t>
            </a:r>
            <a:r>
              <a:rPr sz="1400" b="1" spc="-12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120">
                <a:solidFill>
                  <a:srgbClr val="CC0000"/>
                </a:solidFill>
                <a:latin typeface="Arial"/>
                <a:cs typeface="Arial"/>
              </a:rPr>
              <a:t>starting</a:t>
            </a:r>
            <a:r>
              <a:rPr sz="1400" b="1" spc="11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85">
                <a:solidFill>
                  <a:srgbClr val="CC0000"/>
                </a:solidFill>
                <a:latin typeface="Arial"/>
                <a:cs typeface="Arial"/>
              </a:rPr>
              <a:t>parameter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3399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0" y="1828800"/>
            <a:ext cx="7620000" cy="4258310"/>
            <a:chOff x="762000" y="1828800"/>
            <a:chExt cx="7620000" cy="4258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85078" y="5547201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42969" y="5804434"/>
            <a:ext cx="1437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25">
                <a:solidFill>
                  <a:srgbClr val="CC0000"/>
                </a:solidFill>
                <a:latin typeface="Arial"/>
                <a:cs typeface="Arial"/>
              </a:rPr>
              <a:t>not</a:t>
            </a:r>
            <a:r>
              <a:rPr sz="3000" spc="22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3000" spc="-140">
                <a:solidFill>
                  <a:srgbClr val="CC0000"/>
                </a:solidFill>
                <a:latin typeface="Arial"/>
                <a:cs typeface="Arial"/>
              </a:rPr>
              <a:t>great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7847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0" y="1828800"/>
            <a:ext cx="7620000" cy="4258310"/>
            <a:chOff x="762000" y="1828800"/>
            <a:chExt cx="7620000" cy="4258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85078" y="5547201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730372" y="5766460"/>
            <a:ext cx="9899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20">
                <a:solidFill>
                  <a:srgbClr val="0F9D58"/>
                </a:solidFill>
                <a:latin typeface="Arial"/>
                <a:cs typeface="Arial"/>
              </a:rPr>
              <a:t>better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0947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0" y="1828800"/>
            <a:ext cx="7620000" cy="4258310"/>
            <a:chOff x="762000" y="1828800"/>
            <a:chExt cx="7620000" cy="4258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85078" y="5547201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32517" y="5766460"/>
            <a:ext cx="11849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95">
                <a:solidFill>
                  <a:srgbClr val="CC0000"/>
                </a:solidFill>
                <a:latin typeface="Arial"/>
                <a:cs typeface="Arial"/>
              </a:rPr>
              <a:t>worse</a:t>
            </a:r>
            <a:r>
              <a:rPr sz="3000" spc="21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3000" spc="-390">
                <a:solidFill>
                  <a:srgbClr val="CC0000"/>
                </a:solidFill>
                <a:latin typeface="Arial"/>
                <a:cs typeface="Arial"/>
              </a:rPr>
              <a:t>!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094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98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Kilometres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to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Miles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286000" y="1828800"/>
            <a:ext cx="7620000" cy="4296410"/>
            <a:chOff x="762000" y="1828800"/>
            <a:chExt cx="7620000" cy="42964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828800"/>
              <a:ext cx="7619999" cy="3809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642603" y="5585176"/>
              <a:ext cx="1028065" cy="530225"/>
            </a:xfrm>
            <a:custGeom>
              <a:avLst/>
              <a:gdLst/>
              <a:ahLst/>
              <a:cxnLst/>
              <a:rect l="l" t="t" r="r" b="b"/>
              <a:pathLst>
                <a:path w="1028064" h="530225">
                  <a:moveTo>
                    <a:pt x="1028047" y="522424"/>
                  </a:moveTo>
                  <a:lnTo>
                    <a:pt x="980412" y="522983"/>
                  </a:lnTo>
                  <a:lnTo>
                    <a:pt x="931591" y="524379"/>
                  </a:lnTo>
                  <a:lnTo>
                    <a:pt x="881875" y="526198"/>
                  </a:lnTo>
                  <a:lnTo>
                    <a:pt x="831557" y="528023"/>
                  </a:lnTo>
                  <a:lnTo>
                    <a:pt x="780930" y="529438"/>
                  </a:lnTo>
                  <a:lnTo>
                    <a:pt x="730284" y="530028"/>
                  </a:lnTo>
                  <a:lnTo>
                    <a:pt x="679914" y="529374"/>
                  </a:lnTo>
                  <a:lnTo>
                    <a:pt x="630110" y="527063"/>
                  </a:lnTo>
                  <a:lnTo>
                    <a:pt x="581166" y="522677"/>
                  </a:lnTo>
                  <a:lnTo>
                    <a:pt x="533373" y="515799"/>
                  </a:lnTo>
                  <a:lnTo>
                    <a:pt x="487025" y="506015"/>
                  </a:lnTo>
                  <a:lnTo>
                    <a:pt x="442412" y="492908"/>
                  </a:lnTo>
                  <a:lnTo>
                    <a:pt x="399829" y="476062"/>
                  </a:lnTo>
                  <a:lnTo>
                    <a:pt x="359566" y="455060"/>
                  </a:lnTo>
                  <a:lnTo>
                    <a:pt x="321916" y="429486"/>
                  </a:lnTo>
                  <a:lnTo>
                    <a:pt x="287172" y="398924"/>
                  </a:lnTo>
                  <a:lnTo>
                    <a:pt x="249978" y="359596"/>
                  </a:lnTo>
                  <a:lnTo>
                    <a:pt x="214771" y="318427"/>
                  </a:lnTo>
                  <a:lnTo>
                    <a:pt x="181245" y="275774"/>
                  </a:lnTo>
                  <a:lnTo>
                    <a:pt x="149094" y="231993"/>
                  </a:lnTo>
                  <a:lnTo>
                    <a:pt x="118013" y="187441"/>
                  </a:lnTo>
                  <a:lnTo>
                    <a:pt x="87697" y="142474"/>
                  </a:lnTo>
                  <a:lnTo>
                    <a:pt x="67600" y="100630"/>
                  </a:lnTo>
                  <a:lnTo>
                    <a:pt x="47808" y="51842"/>
                  </a:lnTo>
                  <a:lnTo>
                    <a:pt x="26585" y="17500"/>
                  </a:lnTo>
                  <a:lnTo>
                    <a:pt x="2197" y="18999"/>
                  </a:lnTo>
                  <a:lnTo>
                    <a:pt x="0" y="37428"/>
                  </a:lnTo>
                  <a:lnTo>
                    <a:pt x="4558" y="78127"/>
                  </a:lnTo>
                  <a:lnTo>
                    <a:pt x="12686" y="139132"/>
                  </a:lnTo>
                  <a:lnTo>
                    <a:pt x="21197" y="218474"/>
                  </a:lnTo>
                  <a:lnTo>
                    <a:pt x="21673" y="251251"/>
                  </a:lnTo>
                  <a:lnTo>
                    <a:pt x="20770" y="283605"/>
                  </a:lnTo>
                  <a:lnTo>
                    <a:pt x="22456" y="302387"/>
                  </a:lnTo>
                  <a:lnTo>
                    <a:pt x="30697" y="294449"/>
                  </a:lnTo>
                  <a:lnTo>
                    <a:pt x="43747" y="251935"/>
                  </a:lnTo>
                  <a:lnTo>
                    <a:pt x="45378" y="206725"/>
                  </a:lnTo>
                  <a:lnTo>
                    <a:pt x="40484" y="159975"/>
                  </a:lnTo>
                  <a:lnTo>
                    <a:pt x="33959" y="112840"/>
                  </a:lnTo>
                  <a:lnTo>
                    <a:pt x="30697" y="66474"/>
                  </a:lnTo>
                  <a:lnTo>
                    <a:pt x="27591" y="46999"/>
                  </a:lnTo>
                  <a:lnTo>
                    <a:pt x="22416" y="25618"/>
                  </a:lnTo>
                  <a:lnTo>
                    <a:pt x="21381" y="8047"/>
                  </a:lnTo>
                  <a:lnTo>
                    <a:pt x="30697" y="0"/>
                  </a:lnTo>
                  <a:lnTo>
                    <a:pt x="76961" y="362"/>
                  </a:lnTo>
                  <a:lnTo>
                    <a:pt x="122914" y="7628"/>
                  </a:lnTo>
                  <a:lnTo>
                    <a:pt x="168531" y="19464"/>
                  </a:lnTo>
                  <a:lnTo>
                    <a:pt x="213791" y="33533"/>
                  </a:lnTo>
                  <a:lnTo>
                    <a:pt x="258672" y="47499"/>
                  </a:lnTo>
                  <a:lnTo>
                    <a:pt x="279847" y="52371"/>
                  </a:lnTo>
                  <a:lnTo>
                    <a:pt x="300702" y="56663"/>
                  </a:lnTo>
                  <a:lnTo>
                    <a:pt x="312410" y="61117"/>
                  </a:lnTo>
                  <a:lnTo>
                    <a:pt x="306147" y="66474"/>
                  </a:lnTo>
                  <a:lnTo>
                    <a:pt x="260343" y="76891"/>
                  </a:lnTo>
                  <a:lnTo>
                    <a:pt x="213324" y="79808"/>
                  </a:lnTo>
                  <a:lnTo>
                    <a:pt x="165495" y="77725"/>
                  </a:lnTo>
                  <a:lnTo>
                    <a:pt x="117260" y="73141"/>
                  </a:lnTo>
                  <a:lnTo>
                    <a:pt x="69026" y="68558"/>
                  </a:lnTo>
                  <a:lnTo>
                    <a:pt x="21197" y="66474"/>
                  </a:lnTo>
                </a:path>
              </a:pathLst>
            </a:custGeom>
            <a:ln w="1904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10480" y="5861434"/>
            <a:ext cx="15817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30">
                <a:solidFill>
                  <a:srgbClr val="0000FF"/>
                </a:solidFill>
                <a:latin typeface="Arial"/>
                <a:cs typeface="Arial"/>
              </a:rPr>
              <a:t>best</a:t>
            </a:r>
            <a:r>
              <a:rPr sz="3000" spc="25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000" spc="-10">
                <a:solidFill>
                  <a:srgbClr val="0000FF"/>
                </a:solidFill>
                <a:latin typeface="Arial"/>
                <a:cs typeface="Arial"/>
              </a:rPr>
              <a:t>yet</a:t>
            </a:r>
            <a:r>
              <a:rPr sz="3000" spc="24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000" spc="-390">
                <a:solidFill>
                  <a:srgbClr val="0000FF"/>
                </a:solidFill>
                <a:latin typeface="Arial"/>
                <a:cs typeface="Arial"/>
              </a:rPr>
              <a:t>!</a:t>
            </a:r>
            <a:endParaRPr sz="3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6424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10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Key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Points</a:t>
            </a:r>
            <a:endParaRPr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74201" y="1474176"/>
            <a:ext cx="5043805" cy="4347845"/>
          </a:xfrm>
          <a:custGeom>
            <a:avLst/>
            <a:gdLst/>
            <a:ahLst/>
            <a:cxnLst/>
            <a:rect l="l" t="t" r="r" b="b"/>
            <a:pathLst>
              <a:path w="5043805" h="4347845">
                <a:moveTo>
                  <a:pt x="403499" y="4347599"/>
                </a:moveTo>
                <a:lnTo>
                  <a:pt x="0" y="484799"/>
                </a:lnTo>
                <a:lnTo>
                  <a:pt x="4640099" y="0"/>
                </a:lnTo>
                <a:lnTo>
                  <a:pt x="5043599" y="3862799"/>
                </a:lnTo>
                <a:lnTo>
                  <a:pt x="403499" y="4347599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1300000">
            <a:off x="3857988" y="3392349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1.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4262062" y="3163901"/>
            <a:ext cx="379892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11904">
                <a:latin typeface="Arial"/>
                <a:cs typeface="Arial"/>
              </a:rPr>
              <a:t>Don’t</a:t>
            </a:r>
            <a:r>
              <a:rPr sz="2100" spc="-60" baseline="-11904">
                <a:latin typeface="Arial"/>
                <a:cs typeface="Arial"/>
              </a:rPr>
              <a:t> </a:t>
            </a:r>
            <a:r>
              <a:rPr sz="2100" baseline="-9920">
                <a:latin typeface="Arial"/>
                <a:cs typeface="Arial"/>
              </a:rPr>
              <a:t>know</a:t>
            </a:r>
            <a:r>
              <a:rPr sz="2100" spc="-60" baseline="-9920">
                <a:latin typeface="Arial"/>
                <a:cs typeface="Arial"/>
              </a:rPr>
              <a:t> </a:t>
            </a:r>
            <a:r>
              <a:rPr sz="2100" spc="-7" baseline="-5952">
                <a:latin typeface="Arial"/>
                <a:cs typeface="Arial"/>
              </a:rPr>
              <a:t>how</a:t>
            </a:r>
            <a:r>
              <a:rPr sz="2100" spc="-60" baseline="-5952">
                <a:latin typeface="Arial"/>
                <a:cs typeface="Arial"/>
              </a:rPr>
              <a:t> </a:t>
            </a:r>
            <a:r>
              <a:rPr sz="2100" baseline="-3968">
                <a:latin typeface="Arial"/>
                <a:cs typeface="Arial"/>
              </a:rPr>
              <a:t>something</a:t>
            </a:r>
            <a:r>
              <a:rPr sz="2100" spc="-60" baseline="-3968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works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exactly?</a:t>
            </a:r>
            <a:r>
              <a:rPr sz="2100" spc="-60" baseline="1984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Try</a:t>
            </a:r>
            <a:r>
              <a:rPr sz="2100" spc="-60" baseline="5952">
                <a:latin typeface="Arial"/>
                <a:cs typeface="Arial"/>
              </a:rPr>
              <a:t> </a:t>
            </a:r>
            <a:r>
              <a:rPr sz="2100" baseline="7936">
                <a:latin typeface="Arial"/>
                <a:cs typeface="Arial"/>
              </a:rPr>
              <a:t>a</a:t>
            </a:r>
          </a:p>
        </p:txBody>
      </p:sp>
      <p:sp>
        <p:nvSpPr>
          <p:cNvPr id="6" name="object 6"/>
          <p:cNvSpPr txBox="1"/>
          <p:nvPr/>
        </p:nvSpPr>
        <p:spPr>
          <a:xfrm rot="21300000">
            <a:off x="4289646" y="3460970"/>
            <a:ext cx="282309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b="1" spc="-7" baseline="-9920">
                <a:solidFill>
                  <a:srgbClr val="0000FF"/>
                </a:solidFill>
                <a:latin typeface="Arial"/>
                <a:cs typeface="Arial"/>
              </a:rPr>
              <a:t>model</a:t>
            </a:r>
            <a:r>
              <a:rPr sz="2100" b="1" spc="-82" baseline="-99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-5952">
                <a:latin typeface="Arial"/>
                <a:cs typeface="Arial"/>
              </a:rPr>
              <a:t>with</a:t>
            </a:r>
            <a:r>
              <a:rPr sz="2100" spc="-82" baseline="-5952">
                <a:latin typeface="Arial"/>
                <a:cs typeface="Arial"/>
              </a:rPr>
              <a:t> </a:t>
            </a:r>
            <a:r>
              <a:rPr sz="2100" b="1" spc="-7" baseline="-3968">
                <a:solidFill>
                  <a:srgbClr val="0000FF"/>
                </a:solidFill>
                <a:latin typeface="Arial"/>
                <a:cs typeface="Arial"/>
              </a:rPr>
              <a:t>adjustable</a:t>
            </a:r>
            <a:r>
              <a:rPr sz="2100" b="1" spc="-75" baseline="-3968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parameters.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3935175" y="4131278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2.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4340680" y="3940800"/>
            <a:ext cx="3069029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0"/>
              </a:lnSpc>
            </a:pPr>
            <a:r>
              <a:rPr sz="2100" spc="-7" baseline="-11904">
                <a:latin typeface="Arial"/>
                <a:cs typeface="Arial"/>
              </a:rPr>
              <a:t>Use</a:t>
            </a:r>
            <a:r>
              <a:rPr sz="2100" spc="-67" baseline="-11904">
                <a:latin typeface="Arial"/>
                <a:cs typeface="Arial"/>
              </a:rPr>
              <a:t> </a:t>
            </a:r>
            <a:r>
              <a:rPr sz="2100" spc="-7" baseline="-9920">
                <a:latin typeface="Arial"/>
                <a:cs typeface="Arial"/>
              </a:rPr>
              <a:t>the</a:t>
            </a:r>
            <a:r>
              <a:rPr sz="2100" spc="-52" baseline="-9920">
                <a:latin typeface="Arial"/>
                <a:cs typeface="Arial"/>
              </a:rPr>
              <a:t> </a:t>
            </a:r>
            <a:r>
              <a:rPr sz="2100" b="1" spc="-7" baseline="-7936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sz="2100" b="1" spc="-60" baseline="-7936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-5952">
                <a:latin typeface="Arial"/>
                <a:cs typeface="Arial"/>
              </a:rPr>
              <a:t>to</a:t>
            </a:r>
            <a:r>
              <a:rPr sz="2100" spc="-60" baseline="-5952">
                <a:latin typeface="Arial"/>
                <a:cs typeface="Arial"/>
              </a:rPr>
              <a:t> </a:t>
            </a:r>
            <a:r>
              <a:rPr sz="2100" baseline="-3968">
                <a:latin typeface="Arial"/>
                <a:cs typeface="Arial"/>
              </a:rPr>
              <a:t>refine</a:t>
            </a:r>
            <a:r>
              <a:rPr sz="2100" spc="-67" baseline="-3968">
                <a:latin typeface="Arial"/>
                <a:cs typeface="Arial"/>
              </a:rPr>
              <a:t> </a:t>
            </a:r>
            <a:r>
              <a:rPr sz="2100" spc="-7" baseline="-1984">
                <a:latin typeface="Arial"/>
                <a:cs typeface="Arial"/>
              </a:rPr>
              <a:t>the</a:t>
            </a:r>
            <a:r>
              <a:rPr sz="2100" spc="-60" baseline="-1984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parameters.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118" y="4364499"/>
            <a:ext cx="1180374" cy="14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D23F52-C73F-480B-A9BE-12AD7639047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D84FEE9-4C97-4BC3-954D-08C6B18EEF4B}"/>
              </a:ext>
            </a:extLst>
          </p:cNvPr>
          <p:cNvSpPr txBox="1">
            <a:spLocks/>
          </p:cNvSpPr>
          <p:nvPr/>
        </p:nvSpPr>
        <p:spPr>
          <a:xfrm>
            <a:off x="3704542" y="1823334"/>
            <a:ext cx="5212994" cy="2607124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b="1" dirty="0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WHY DEMISTIFYING AI?</a:t>
            </a:r>
            <a:endParaRPr lang="en-US" b="1" dirty="0">
              <a:solidFill>
                <a:srgbClr val="C00000"/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136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329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Garden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Bugs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6626" y="1266826"/>
            <a:ext cx="5238749" cy="5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93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708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Classifying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Bugs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6626" y="1114426"/>
            <a:ext cx="5238749" cy="5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56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708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Classifying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Bugs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6626" y="1266826"/>
            <a:ext cx="5238749" cy="5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03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708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Classifying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Bugs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6626" y="1266826"/>
            <a:ext cx="5238749" cy="5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9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10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Key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Points</a:t>
            </a:r>
            <a:endParaRPr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74201" y="1474176"/>
            <a:ext cx="5043805" cy="4347845"/>
          </a:xfrm>
          <a:custGeom>
            <a:avLst/>
            <a:gdLst/>
            <a:ahLst/>
            <a:cxnLst/>
            <a:rect l="l" t="t" r="r" b="b"/>
            <a:pathLst>
              <a:path w="5043805" h="4347845">
                <a:moveTo>
                  <a:pt x="403499" y="4347599"/>
                </a:moveTo>
                <a:lnTo>
                  <a:pt x="0" y="484799"/>
                </a:lnTo>
                <a:lnTo>
                  <a:pt x="4640099" y="0"/>
                </a:lnTo>
                <a:lnTo>
                  <a:pt x="5043599" y="3862799"/>
                </a:lnTo>
                <a:lnTo>
                  <a:pt x="403499" y="4347599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1300000">
            <a:off x="3896582" y="3761813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1.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4300385" y="3526695"/>
            <a:ext cx="392705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b="1" spc="-7" baseline="-11904">
                <a:solidFill>
                  <a:srgbClr val="0000FF"/>
                </a:solidFill>
                <a:latin typeface="Arial"/>
                <a:cs typeface="Arial"/>
              </a:rPr>
              <a:t>Classifying</a:t>
            </a:r>
            <a:r>
              <a:rPr sz="2100" b="1" spc="-67" baseline="-1190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-5952">
                <a:latin typeface="Arial"/>
                <a:cs typeface="Arial"/>
              </a:rPr>
              <a:t>things</a:t>
            </a:r>
            <a:r>
              <a:rPr sz="2100" spc="-60" baseline="-5952"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is</a:t>
            </a:r>
            <a:r>
              <a:rPr sz="2100" spc="-60" baseline="-3968">
                <a:latin typeface="Arial"/>
                <a:cs typeface="Arial"/>
              </a:rPr>
              <a:t> </a:t>
            </a:r>
            <a:r>
              <a:rPr sz="2100" baseline="-1984">
                <a:latin typeface="Arial"/>
                <a:cs typeface="Arial"/>
              </a:rPr>
              <a:t>kinda</a:t>
            </a:r>
            <a:r>
              <a:rPr sz="2100" spc="-60" baseline="-1984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like</a:t>
            </a:r>
            <a:r>
              <a:rPr sz="1400" spc="-25">
                <a:latin typeface="Arial"/>
                <a:cs typeface="Arial"/>
              </a:rPr>
              <a:t> </a:t>
            </a:r>
            <a:r>
              <a:rPr sz="2100" b="1" spc="-7" baseline="1984">
                <a:solidFill>
                  <a:srgbClr val="0000FF"/>
                </a:solidFill>
                <a:latin typeface="Arial"/>
                <a:cs typeface="Arial"/>
              </a:rPr>
              <a:t>predicting</a:t>
            </a:r>
            <a:r>
              <a:rPr sz="2100" b="1" spc="-52" baseline="198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things.</a:t>
            </a:r>
            <a:endParaRPr sz="2100" baseline="5952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118" y="4364499"/>
            <a:ext cx="1180374" cy="14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3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5276" y="-1111404"/>
            <a:ext cx="1467485" cy="167481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/>
              <a:t>Boolean</a:t>
            </a:r>
            <a:r>
              <a:rPr spc="-80"/>
              <a:t> </a:t>
            </a:r>
            <a:r>
              <a:rPr spc="-5"/>
              <a:t>Logic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11288" y="3959713"/>
          <a:ext cx="7239000" cy="196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solidFill>
                            <a:srgbClr val="CC0000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b="1" spc="-5">
                          <a:solidFill>
                            <a:srgbClr val="0F9D58"/>
                          </a:solidFill>
                          <a:latin typeface="Arial"/>
                          <a:cs typeface="Arial"/>
                        </a:rPr>
                        <a:t>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5543" y="2043224"/>
            <a:ext cx="1180374" cy="14572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09684" y="1204763"/>
            <a:ext cx="5222875" cy="897255"/>
            <a:chOff x="2085683" y="1204762"/>
            <a:chExt cx="5222875" cy="897255"/>
          </a:xfrm>
        </p:grpSpPr>
        <p:sp>
          <p:nvSpPr>
            <p:cNvPr id="6" name="object 6"/>
            <p:cNvSpPr/>
            <p:nvPr/>
          </p:nvSpPr>
          <p:spPr>
            <a:xfrm>
              <a:off x="2090446" y="1209525"/>
              <a:ext cx="5213350" cy="887730"/>
            </a:xfrm>
            <a:custGeom>
              <a:avLst/>
              <a:gdLst/>
              <a:ahLst/>
              <a:cxnLst/>
              <a:rect l="l" t="t" r="r" b="b"/>
              <a:pathLst>
                <a:path w="5213350" h="887730">
                  <a:moveTo>
                    <a:pt x="0" y="887298"/>
                  </a:moveTo>
                  <a:lnTo>
                    <a:pt x="615553" y="486324"/>
                  </a:lnTo>
                  <a:lnTo>
                    <a:pt x="615553" y="138949"/>
                  </a:lnTo>
                  <a:lnTo>
                    <a:pt x="622637" y="95031"/>
                  </a:lnTo>
                  <a:lnTo>
                    <a:pt x="642362" y="56887"/>
                  </a:lnTo>
                  <a:lnTo>
                    <a:pt x="672441" y="26809"/>
                  </a:lnTo>
                  <a:lnTo>
                    <a:pt x="710584" y="7083"/>
                  </a:lnTo>
                  <a:lnTo>
                    <a:pt x="754503" y="0"/>
                  </a:lnTo>
                  <a:lnTo>
                    <a:pt x="5074403" y="0"/>
                  </a:lnTo>
                  <a:lnTo>
                    <a:pt x="5127577" y="10576"/>
                  </a:lnTo>
                  <a:lnTo>
                    <a:pt x="5172655" y="40697"/>
                  </a:lnTo>
                  <a:lnTo>
                    <a:pt x="5202776" y="85776"/>
                  </a:lnTo>
                  <a:lnTo>
                    <a:pt x="5213353" y="138949"/>
                  </a:lnTo>
                  <a:lnTo>
                    <a:pt x="5213353" y="694749"/>
                  </a:lnTo>
                  <a:lnTo>
                    <a:pt x="615553" y="694749"/>
                  </a:lnTo>
                  <a:lnTo>
                    <a:pt x="0" y="887298"/>
                  </a:lnTo>
                  <a:close/>
                </a:path>
                <a:path w="5213350" h="887730">
                  <a:moveTo>
                    <a:pt x="5074403" y="833699"/>
                  </a:moveTo>
                  <a:lnTo>
                    <a:pt x="754503" y="833699"/>
                  </a:lnTo>
                  <a:lnTo>
                    <a:pt x="710584" y="826616"/>
                  </a:lnTo>
                  <a:lnTo>
                    <a:pt x="672441" y="806890"/>
                  </a:lnTo>
                  <a:lnTo>
                    <a:pt x="642362" y="776812"/>
                  </a:lnTo>
                  <a:lnTo>
                    <a:pt x="622637" y="738668"/>
                  </a:lnTo>
                  <a:lnTo>
                    <a:pt x="615553" y="694749"/>
                  </a:lnTo>
                  <a:lnTo>
                    <a:pt x="5213353" y="694749"/>
                  </a:lnTo>
                  <a:lnTo>
                    <a:pt x="5206269" y="738668"/>
                  </a:lnTo>
                  <a:lnTo>
                    <a:pt x="5186544" y="776812"/>
                  </a:lnTo>
                  <a:lnTo>
                    <a:pt x="5156465" y="806890"/>
                  </a:lnTo>
                  <a:lnTo>
                    <a:pt x="5118322" y="826616"/>
                  </a:lnTo>
                  <a:lnTo>
                    <a:pt x="5074403" y="833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90446" y="1209525"/>
              <a:ext cx="5213350" cy="887730"/>
            </a:xfrm>
            <a:custGeom>
              <a:avLst/>
              <a:gdLst/>
              <a:ahLst/>
              <a:cxnLst/>
              <a:rect l="l" t="t" r="r" b="b"/>
              <a:pathLst>
                <a:path w="5213350" h="887730">
                  <a:moveTo>
                    <a:pt x="615553" y="138949"/>
                  </a:moveTo>
                  <a:lnTo>
                    <a:pt x="622637" y="95031"/>
                  </a:lnTo>
                  <a:lnTo>
                    <a:pt x="642362" y="56887"/>
                  </a:lnTo>
                  <a:lnTo>
                    <a:pt x="672441" y="26809"/>
                  </a:lnTo>
                  <a:lnTo>
                    <a:pt x="710584" y="7083"/>
                  </a:lnTo>
                  <a:lnTo>
                    <a:pt x="754503" y="0"/>
                  </a:lnTo>
                  <a:lnTo>
                    <a:pt x="1381853" y="0"/>
                  </a:lnTo>
                  <a:lnTo>
                    <a:pt x="2531303" y="0"/>
                  </a:lnTo>
                  <a:lnTo>
                    <a:pt x="5074403" y="0"/>
                  </a:lnTo>
                  <a:lnTo>
                    <a:pt x="5101637" y="2694"/>
                  </a:lnTo>
                  <a:lnTo>
                    <a:pt x="5151493" y="23345"/>
                  </a:lnTo>
                  <a:lnTo>
                    <a:pt x="5190008" y="61860"/>
                  </a:lnTo>
                  <a:lnTo>
                    <a:pt x="5210658" y="111715"/>
                  </a:lnTo>
                  <a:lnTo>
                    <a:pt x="5213353" y="138949"/>
                  </a:lnTo>
                  <a:lnTo>
                    <a:pt x="5213353" y="486324"/>
                  </a:lnTo>
                  <a:lnTo>
                    <a:pt x="5213353" y="694749"/>
                  </a:lnTo>
                  <a:lnTo>
                    <a:pt x="5206269" y="738668"/>
                  </a:lnTo>
                  <a:lnTo>
                    <a:pt x="5186544" y="776812"/>
                  </a:lnTo>
                  <a:lnTo>
                    <a:pt x="5156465" y="806890"/>
                  </a:lnTo>
                  <a:lnTo>
                    <a:pt x="5118322" y="826616"/>
                  </a:lnTo>
                  <a:lnTo>
                    <a:pt x="5074403" y="833699"/>
                  </a:lnTo>
                  <a:lnTo>
                    <a:pt x="2531303" y="833699"/>
                  </a:lnTo>
                  <a:lnTo>
                    <a:pt x="1381853" y="833699"/>
                  </a:lnTo>
                  <a:lnTo>
                    <a:pt x="754503" y="833699"/>
                  </a:lnTo>
                  <a:lnTo>
                    <a:pt x="710584" y="826616"/>
                  </a:lnTo>
                  <a:lnTo>
                    <a:pt x="672441" y="806890"/>
                  </a:lnTo>
                  <a:lnTo>
                    <a:pt x="642362" y="776812"/>
                  </a:lnTo>
                  <a:lnTo>
                    <a:pt x="622637" y="738668"/>
                  </a:lnTo>
                  <a:lnTo>
                    <a:pt x="615553" y="694749"/>
                  </a:lnTo>
                  <a:lnTo>
                    <a:pt x="0" y="887298"/>
                  </a:lnTo>
                  <a:lnTo>
                    <a:pt x="615553" y="486324"/>
                  </a:lnTo>
                  <a:lnTo>
                    <a:pt x="615553" y="13894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461882" y="1397014"/>
            <a:ext cx="413385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>
                <a:latin typeface="Arial"/>
                <a:cs typeface="Arial"/>
              </a:rPr>
              <a:t>IF</a:t>
            </a:r>
            <a:r>
              <a:rPr sz="1400" b="1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have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eaten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my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vegetables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CC0000"/>
                </a:solidFill>
                <a:latin typeface="Arial"/>
                <a:cs typeface="Arial"/>
              </a:rPr>
              <a:t>AND</a:t>
            </a:r>
            <a:r>
              <a:rPr sz="1400" b="1" spc="-1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am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still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hungry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ts val="1664"/>
              </a:lnSpc>
            </a:pPr>
            <a:r>
              <a:rPr sz="1400" b="1" spc="-5">
                <a:latin typeface="Arial"/>
                <a:cs typeface="Arial"/>
              </a:rPr>
              <a:t>THEN</a:t>
            </a:r>
            <a:r>
              <a:rPr sz="1400" b="1" spc="-10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I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can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have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ice</a:t>
            </a:r>
            <a:r>
              <a:rPr sz="1400" spc="-15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cream.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654542" y="2524212"/>
            <a:ext cx="5330825" cy="843280"/>
            <a:chOff x="2130541" y="2524212"/>
            <a:chExt cx="5330825" cy="843280"/>
          </a:xfrm>
        </p:grpSpPr>
        <p:sp>
          <p:nvSpPr>
            <p:cNvPr id="10" name="object 10"/>
            <p:cNvSpPr/>
            <p:nvPr/>
          </p:nvSpPr>
          <p:spPr>
            <a:xfrm>
              <a:off x="2135303" y="2528974"/>
              <a:ext cx="5321300" cy="833755"/>
            </a:xfrm>
            <a:custGeom>
              <a:avLst/>
              <a:gdLst/>
              <a:ahLst/>
              <a:cxnLst/>
              <a:rect l="l" t="t" r="r" b="b"/>
              <a:pathLst>
                <a:path w="5321300" h="833754">
                  <a:moveTo>
                    <a:pt x="5320895" y="138949"/>
                  </a:moveTo>
                  <a:lnTo>
                    <a:pt x="723095" y="138949"/>
                  </a:lnTo>
                  <a:lnTo>
                    <a:pt x="730179" y="95031"/>
                  </a:lnTo>
                  <a:lnTo>
                    <a:pt x="749905" y="56887"/>
                  </a:lnTo>
                  <a:lnTo>
                    <a:pt x="779983" y="26809"/>
                  </a:lnTo>
                  <a:lnTo>
                    <a:pt x="818127" y="7083"/>
                  </a:lnTo>
                  <a:lnTo>
                    <a:pt x="862045" y="0"/>
                  </a:lnTo>
                  <a:lnTo>
                    <a:pt x="5181945" y="0"/>
                  </a:lnTo>
                  <a:lnTo>
                    <a:pt x="5235119" y="10576"/>
                  </a:lnTo>
                  <a:lnTo>
                    <a:pt x="5280198" y="40697"/>
                  </a:lnTo>
                  <a:lnTo>
                    <a:pt x="5310319" y="85776"/>
                  </a:lnTo>
                  <a:lnTo>
                    <a:pt x="5320895" y="138949"/>
                  </a:lnTo>
                  <a:close/>
                </a:path>
                <a:path w="5321300" h="833754">
                  <a:moveTo>
                    <a:pt x="5181945" y="833699"/>
                  </a:moveTo>
                  <a:lnTo>
                    <a:pt x="862045" y="833699"/>
                  </a:lnTo>
                  <a:lnTo>
                    <a:pt x="818127" y="826616"/>
                  </a:lnTo>
                  <a:lnTo>
                    <a:pt x="779983" y="806890"/>
                  </a:lnTo>
                  <a:lnTo>
                    <a:pt x="749905" y="776812"/>
                  </a:lnTo>
                  <a:lnTo>
                    <a:pt x="730179" y="738668"/>
                  </a:lnTo>
                  <a:lnTo>
                    <a:pt x="723095" y="694749"/>
                  </a:lnTo>
                  <a:lnTo>
                    <a:pt x="723095" y="347374"/>
                  </a:lnTo>
                  <a:lnTo>
                    <a:pt x="0" y="48771"/>
                  </a:lnTo>
                  <a:lnTo>
                    <a:pt x="723095" y="138949"/>
                  </a:lnTo>
                  <a:lnTo>
                    <a:pt x="5320895" y="138949"/>
                  </a:lnTo>
                  <a:lnTo>
                    <a:pt x="5320895" y="694749"/>
                  </a:lnTo>
                  <a:lnTo>
                    <a:pt x="5313812" y="738668"/>
                  </a:lnTo>
                  <a:lnTo>
                    <a:pt x="5294086" y="776812"/>
                  </a:lnTo>
                  <a:lnTo>
                    <a:pt x="5264008" y="806890"/>
                  </a:lnTo>
                  <a:lnTo>
                    <a:pt x="5225864" y="826616"/>
                  </a:lnTo>
                  <a:lnTo>
                    <a:pt x="5181945" y="833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35303" y="2528974"/>
              <a:ext cx="5321300" cy="833755"/>
            </a:xfrm>
            <a:custGeom>
              <a:avLst/>
              <a:gdLst/>
              <a:ahLst/>
              <a:cxnLst/>
              <a:rect l="l" t="t" r="r" b="b"/>
              <a:pathLst>
                <a:path w="5321300" h="833754">
                  <a:moveTo>
                    <a:pt x="723095" y="138949"/>
                  </a:moveTo>
                  <a:lnTo>
                    <a:pt x="730179" y="95031"/>
                  </a:lnTo>
                  <a:lnTo>
                    <a:pt x="749905" y="56887"/>
                  </a:lnTo>
                  <a:lnTo>
                    <a:pt x="779983" y="26809"/>
                  </a:lnTo>
                  <a:lnTo>
                    <a:pt x="818127" y="7083"/>
                  </a:lnTo>
                  <a:lnTo>
                    <a:pt x="862045" y="0"/>
                  </a:lnTo>
                  <a:lnTo>
                    <a:pt x="1489395" y="0"/>
                  </a:lnTo>
                  <a:lnTo>
                    <a:pt x="2638845" y="0"/>
                  </a:lnTo>
                  <a:lnTo>
                    <a:pt x="5181945" y="0"/>
                  </a:lnTo>
                  <a:lnTo>
                    <a:pt x="5209180" y="2694"/>
                  </a:lnTo>
                  <a:lnTo>
                    <a:pt x="5259035" y="23345"/>
                  </a:lnTo>
                  <a:lnTo>
                    <a:pt x="5297550" y="61860"/>
                  </a:lnTo>
                  <a:lnTo>
                    <a:pt x="5318201" y="111715"/>
                  </a:lnTo>
                  <a:lnTo>
                    <a:pt x="5320895" y="138949"/>
                  </a:lnTo>
                  <a:lnTo>
                    <a:pt x="5320895" y="347374"/>
                  </a:lnTo>
                  <a:lnTo>
                    <a:pt x="5320895" y="694749"/>
                  </a:lnTo>
                  <a:lnTo>
                    <a:pt x="5313812" y="738668"/>
                  </a:lnTo>
                  <a:lnTo>
                    <a:pt x="5294086" y="776812"/>
                  </a:lnTo>
                  <a:lnTo>
                    <a:pt x="5264008" y="806890"/>
                  </a:lnTo>
                  <a:lnTo>
                    <a:pt x="5225864" y="826616"/>
                  </a:lnTo>
                  <a:lnTo>
                    <a:pt x="5181945" y="833699"/>
                  </a:lnTo>
                  <a:lnTo>
                    <a:pt x="2638845" y="833699"/>
                  </a:lnTo>
                  <a:lnTo>
                    <a:pt x="1489395" y="833699"/>
                  </a:lnTo>
                  <a:lnTo>
                    <a:pt x="862045" y="833699"/>
                  </a:lnTo>
                  <a:lnTo>
                    <a:pt x="818127" y="826616"/>
                  </a:lnTo>
                  <a:lnTo>
                    <a:pt x="779983" y="806890"/>
                  </a:lnTo>
                  <a:lnTo>
                    <a:pt x="749905" y="776812"/>
                  </a:lnTo>
                  <a:lnTo>
                    <a:pt x="730179" y="738668"/>
                  </a:lnTo>
                  <a:lnTo>
                    <a:pt x="723095" y="694749"/>
                  </a:lnTo>
                  <a:lnTo>
                    <a:pt x="723095" y="347374"/>
                  </a:lnTo>
                  <a:lnTo>
                    <a:pt x="0" y="48771"/>
                  </a:lnTo>
                  <a:lnTo>
                    <a:pt x="723095" y="138949"/>
                  </a:lnTo>
                  <a:close/>
                </a:path>
              </a:pathLst>
            </a:custGeom>
            <a:ln w="9524">
              <a:solidFill>
                <a:srgbClr val="3C7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545128" y="2716463"/>
            <a:ext cx="427164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67815" marR="5080" indent="-1555750">
              <a:lnSpc>
                <a:spcPts val="1650"/>
              </a:lnSpc>
              <a:spcBef>
                <a:spcPts val="180"/>
              </a:spcBef>
            </a:pPr>
            <a:r>
              <a:rPr sz="1400" b="1" spc="-5">
                <a:latin typeface="Arial"/>
                <a:cs typeface="Arial"/>
              </a:rPr>
              <a:t>IF </a:t>
            </a:r>
            <a:r>
              <a:rPr sz="1400" spc="-5">
                <a:latin typeface="Arial"/>
                <a:cs typeface="Arial"/>
              </a:rPr>
              <a:t>it’s the weekend </a:t>
            </a:r>
            <a:r>
              <a:rPr sz="1400" b="1" spc="-5">
                <a:solidFill>
                  <a:srgbClr val="0F9D58"/>
                </a:solidFill>
                <a:latin typeface="Arial"/>
                <a:cs typeface="Arial"/>
              </a:rPr>
              <a:t>OR </a:t>
            </a:r>
            <a:r>
              <a:rPr sz="1400">
                <a:latin typeface="Arial"/>
                <a:cs typeface="Arial"/>
              </a:rPr>
              <a:t>I </a:t>
            </a:r>
            <a:r>
              <a:rPr sz="1400" spc="-5">
                <a:latin typeface="Arial"/>
                <a:cs typeface="Arial"/>
              </a:rPr>
              <a:t>am on annual leave </a:t>
            </a:r>
            <a:r>
              <a:rPr sz="1400" b="1" spc="-5">
                <a:latin typeface="Arial"/>
                <a:cs typeface="Arial"/>
              </a:rPr>
              <a:t>THEN </a:t>
            </a:r>
            <a:r>
              <a:rPr sz="1400" spc="-5">
                <a:latin typeface="Arial"/>
                <a:cs typeface="Arial"/>
              </a:rPr>
              <a:t>I’ll </a:t>
            </a:r>
            <a:r>
              <a:rPr sz="1400" spc="-37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go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to the</a:t>
            </a:r>
            <a:r>
              <a:rPr sz="1400" spc="-1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park.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76531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46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Boolean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Logic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4126" y="2238376"/>
            <a:ext cx="7143749" cy="23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9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46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Boolean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Logic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9475" y="1626601"/>
            <a:ext cx="3738770" cy="332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0054" y="1626601"/>
            <a:ext cx="3738770" cy="332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76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252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Puzzle!</a:t>
            </a:r>
            <a:endParaRPr>
              <a:latin typeface="Roboto"/>
              <a:cs typeface="Roboto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16163" y="1208813"/>
          <a:ext cx="5429250" cy="196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>
                          <a:latin typeface="Arial"/>
                          <a:cs typeface="Arial"/>
                        </a:rPr>
                        <a:t>Input</a:t>
                      </a:r>
                      <a:r>
                        <a:rPr sz="1400" b="1" spc="-3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 b="1" spc="-5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XOR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105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40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78740" marB="0">
                    <a:lnL w="9525">
                      <a:solidFill>
                        <a:srgbClr val="9E9E9E"/>
                      </a:solidFill>
                      <a:prstDash val="solid"/>
                    </a:lnL>
                    <a:lnR w="9525">
                      <a:solidFill>
                        <a:srgbClr val="9E9E9E"/>
                      </a:solidFill>
                      <a:prstDash val="solid"/>
                    </a:lnR>
                    <a:lnT w="9525">
                      <a:solidFill>
                        <a:srgbClr val="9E9E9E"/>
                      </a:solidFill>
                      <a:prstDash val="solid"/>
                    </a:lnT>
                    <a:lnB w="9525">
                      <a:solidFill>
                        <a:srgbClr val="9E9E9E"/>
                      </a:solidFill>
                      <a:prstDash val="soli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9400" y="3381950"/>
            <a:ext cx="3233200" cy="32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06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41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XOR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Solution!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1" y="1524001"/>
            <a:ext cx="3809999" cy="3809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619827" y="5810887"/>
            <a:ext cx="20701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45">
                <a:solidFill>
                  <a:srgbClr val="CC0000"/>
                </a:solidFill>
                <a:latin typeface="Arial"/>
                <a:cs typeface="Arial"/>
              </a:rPr>
              <a:t>…</a:t>
            </a:r>
            <a:r>
              <a:rPr sz="1400" b="1" spc="13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120">
                <a:solidFill>
                  <a:srgbClr val="CC0000"/>
                </a:solidFill>
                <a:latin typeface="Arial"/>
                <a:cs typeface="Arial"/>
              </a:rPr>
              <a:t>Us</a:t>
            </a:r>
            <a:r>
              <a:rPr sz="1400" b="1" spc="-100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sz="1400" b="1" spc="13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125">
                <a:solidFill>
                  <a:srgbClr val="CC0000"/>
                </a:solidFill>
                <a:latin typeface="Arial"/>
                <a:cs typeface="Arial"/>
              </a:rPr>
              <a:t>more</a:t>
            </a:r>
            <a:r>
              <a:rPr sz="1400" b="1" spc="13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135">
                <a:solidFill>
                  <a:srgbClr val="CC0000"/>
                </a:solidFill>
                <a:latin typeface="Arial"/>
                <a:cs typeface="Arial"/>
              </a:rPr>
              <a:t>tha</a:t>
            </a:r>
            <a:r>
              <a:rPr sz="1400" b="1" spc="-160">
                <a:solidFill>
                  <a:srgbClr val="CC0000"/>
                </a:solidFill>
                <a:latin typeface="Arial"/>
                <a:cs typeface="Arial"/>
              </a:rPr>
              <a:t>n</a:t>
            </a:r>
            <a:r>
              <a:rPr sz="1400" b="1" spc="13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160">
                <a:solidFill>
                  <a:srgbClr val="CC0000"/>
                </a:solidFill>
                <a:latin typeface="Arial"/>
                <a:cs typeface="Arial"/>
              </a:rPr>
              <a:t>on</a:t>
            </a:r>
            <a:r>
              <a:rPr sz="1400" b="1" spc="-140">
                <a:solidFill>
                  <a:srgbClr val="CC0000"/>
                </a:solidFill>
                <a:latin typeface="Arial"/>
                <a:cs typeface="Arial"/>
              </a:rPr>
              <a:t>e</a:t>
            </a:r>
            <a:r>
              <a:rPr sz="1400" b="1" spc="13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170">
                <a:solidFill>
                  <a:srgbClr val="CC0000"/>
                </a:solidFill>
                <a:latin typeface="Arial"/>
                <a:cs typeface="Arial"/>
              </a:rPr>
              <a:t>node!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244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C02216-3E40-46E2-BF15-D825244D039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D84FEE9-4C97-4BC3-954D-08C6B18EEF4B}"/>
              </a:ext>
            </a:extLst>
          </p:cNvPr>
          <p:cNvSpPr txBox="1">
            <a:spLocks/>
          </p:cNvSpPr>
          <p:nvPr/>
        </p:nvSpPr>
        <p:spPr>
          <a:xfrm>
            <a:off x="914400" y="1300610"/>
            <a:ext cx="10553904" cy="3063659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600"/>
              </a:lnSpc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“The inescapable resurgence of </a:t>
            </a: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{AI} </a:t>
            </a:r>
          </a:p>
          <a:p>
            <a:pPr algn="l">
              <a:lnSpc>
                <a:spcPts val="4600"/>
              </a:lnSpc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on the </a:t>
            </a: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world wide web {WWW} </a:t>
            </a:r>
          </a:p>
          <a:p>
            <a:pPr algn="l">
              <a:lnSpc>
                <a:spcPts val="4600"/>
              </a:lnSpc>
              <a:spcAft>
                <a:spcPts val="0"/>
              </a:spcAft>
              <a:tabLst>
                <a:tab pos="292735" algn="l"/>
              </a:tabLst>
            </a:pPr>
            <a:r>
              <a:rPr lang="en-US" sz="28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— along with the arrival of Internet-of-Things {IoT} — </a:t>
            </a:r>
          </a:p>
          <a:p>
            <a:pPr algn="l">
              <a:lnSpc>
                <a:spcPts val="4600"/>
              </a:lnSpc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has expanded the scope of the </a:t>
            </a:r>
          </a:p>
          <a:p>
            <a:pPr algn="l">
              <a:lnSpc>
                <a:spcPts val="4600"/>
              </a:lnSpc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digital world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into the realm of </a:t>
            </a: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cybernetics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D2E524-F9E6-4E3B-9D48-2291BE84C822}"/>
              </a:ext>
            </a:extLst>
          </p:cNvPr>
          <p:cNvSpPr txBox="1"/>
          <p:nvPr/>
        </p:nvSpPr>
        <p:spPr>
          <a:xfrm>
            <a:off x="3471786" y="6317308"/>
            <a:ext cx="855233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spc="-5" dirty="0">
                <a:solidFill>
                  <a:srgbClr val="002060"/>
                </a:solidFill>
                <a:latin typeface="Lucida Sans Typewriter" panose="020B0509030504030204" pitchFamily="49" charset="0"/>
                <a:cs typeface="Baloo" panose="03080902040302020200" pitchFamily="66" charset="77"/>
              </a:rPr>
              <a:t>Cybernetics studies communication &amp; control in living beings + the machines built by humans </a:t>
            </a:r>
          </a:p>
        </p:txBody>
      </p:sp>
    </p:spTree>
    <p:extLst>
      <p:ext uri="{BB962C8B-B14F-4D97-AF65-F5344CB8AC3E}">
        <p14:creationId xmlns:p14="http://schemas.microsoft.com/office/powerpoint/2010/main" val="206633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10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Key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Points</a:t>
            </a:r>
            <a:endParaRPr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74201" y="1474176"/>
            <a:ext cx="5043805" cy="4347845"/>
          </a:xfrm>
          <a:custGeom>
            <a:avLst/>
            <a:gdLst/>
            <a:ahLst/>
            <a:cxnLst/>
            <a:rect l="l" t="t" r="r" b="b"/>
            <a:pathLst>
              <a:path w="5043805" h="4347845">
                <a:moveTo>
                  <a:pt x="403499" y="4347599"/>
                </a:moveTo>
                <a:lnTo>
                  <a:pt x="0" y="484799"/>
                </a:lnTo>
                <a:lnTo>
                  <a:pt x="4640099" y="0"/>
                </a:lnTo>
                <a:lnTo>
                  <a:pt x="5043599" y="3862799"/>
                </a:lnTo>
                <a:lnTo>
                  <a:pt x="403499" y="4347599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1300000">
            <a:off x="3845123" y="3269194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1.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4249114" y="3038699"/>
            <a:ext cx="38382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5952">
                <a:latin typeface="Arial"/>
                <a:cs typeface="Arial"/>
              </a:rPr>
              <a:t>Some</a:t>
            </a:r>
            <a:r>
              <a:rPr sz="2100" spc="-67" baseline="-5952"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problems</a:t>
            </a:r>
            <a:r>
              <a:rPr sz="2100" spc="-60" baseline="-3968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can’t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be</a:t>
            </a:r>
            <a:r>
              <a:rPr sz="2100" spc="-52" baseline="1984">
                <a:latin typeface="Arial"/>
                <a:cs typeface="Arial"/>
              </a:rPr>
              <a:t> </a:t>
            </a:r>
            <a:r>
              <a:rPr sz="2100" baseline="3968">
                <a:latin typeface="Arial"/>
                <a:cs typeface="Arial"/>
              </a:rPr>
              <a:t>solved</a:t>
            </a:r>
            <a:r>
              <a:rPr sz="2100" spc="-60" baseline="3968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with</a:t>
            </a:r>
            <a:r>
              <a:rPr sz="2100" spc="-60" baseline="5952">
                <a:latin typeface="Arial"/>
                <a:cs typeface="Arial"/>
              </a:rPr>
              <a:t> </a:t>
            </a:r>
            <a:r>
              <a:rPr sz="2100" spc="-7" baseline="7936">
                <a:latin typeface="Arial"/>
                <a:cs typeface="Arial"/>
              </a:rPr>
              <a:t>just</a:t>
            </a:r>
            <a:r>
              <a:rPr sz="2100" spc="-52" baseline="7936">
                <a:latin typeface="Arial"/>
                <a:cs typeface="Arial"/>
              </a:rPr>
              <a:t> </a:t>
            </a:r>
            <a:r>
              <a:rPr sz="2100" baseline="9920">
                <a:latin typeface="Arial"/>
                <a:cs typeface="Arial"/>
              </a:rPr>
              <a:t>a</a:t>
            </a:r>
            <a:r>
              <a:rPr sz="2100" spc="-60" baseline="9920">
                <a:latin typeface="Arial"/>
                <a:cs typeface="Arial"/>
              </a:rPr>
              <a:t> </a:t>
            </a:r>
            <a:r>
              <a:rPr sz="2100" baseline="9920">
                <a:latin typeface="Arial"/>
                <a:cs typeface="Arial"/>
              </a:rPr>
              <a:t>single</a:t>
            </a:r>
          </a:p>
        </p:txBody>
      </p:sp>
      <p:sp>
        <p:nvSpPr>
          <p:cNvPr id="6" name="object 6"/>
          <p:cNvSpPr txBox="1"/>
          <p:nvPr/>
        </p:nvSpPr>
        <p:spPr>
          <a:xfrm rot="21300000">
            <a:off x="4277889" y="3391162"/>
            <a:ext cx="180013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>
                <a:latin typeface="Arial"/>
                <a:cs typeface="Arial"/>
              </a:rPr>
              <a:t>simple</a:t>
            </a:r>
            <a:r>
              <a:rPr sz="1400" spc="-75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linear</a:t>
            </a:r>
            <a:r>
              <a:rPr sz="2100" spc="-104" baseline="1984">
                <a:latin typeface="Arial"/>
                <a:cs typeface="Arial"/>
              </a:rPr>
              <a:t> </a:t>
            </a:r>
            <a:r>
              <a:rPr sz="2100" baseline="5952">
                <a:latin typeface="Arial"/>
                <a:cs typeface="Arial"/>
              </a:rPr>
              <a:t>classifier.</a:t>
            </a:r>
          </a:p>
        </p:txBody>
      </p:sp>
      <p:sp>
        <p:nvSpPr>
          <p:cNvPr id="7" name="object 7"/>
          <p:cNvSpPr txBox="1"/>
          <p:nvPr/>
        </p:nvSpPr>
        <p:spPr>
          <a:xfrm rot="21300000">
            <a:off x="3922311" y="4008123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2.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4326264" y="3776689"/>
            <a:ext cx="385601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11904">
                <a:latin typeface="Arial"/>
                <a:cs typeface="Arial"/>
              </a:rPr>
              <a:t>You</a:t>
            </a:r>
            <a:r>
              <a:rPr sz="2100" spc="-67" baseline="-11904">
                <a:latin typeface="Arial"/>
                <a:cs typeface="Arial"/>
              </a:rPr>
              <a:t> </a:t>
            </a:r>
            <a:r>
              <a:rPr sz="2100" baseline="-9920">
                <a:latin typeface="Arial"/>
                <a:cs typeface="Arial"/>
              </a:rPr>
              <a:t>can</a:t>
            </a:r>
            <a:r>
              <a:rPr sz="2100" spc="-60" baseline="-9920">
                <a:latin typeface="Arial"/>
                <a:cs typeface="Arial"/>
              </a:rPr>
              <a:t> </a:t>
            </a:r>
            <a:r>
              <a:rPr sz="2100" spc="-7" baseline="-7936">
                <a:latin typeface="Arial"/>
                <a:cs typeface="Arial"/>
              </a:rPr>
              <a:t>use</a:t>
            </a:r>
            <a:r>
              <a:rPr sz="2100" spc="-44" baseline="-7936">
                <a:latin typeface="Arial"/>
                <a:cs typeface="Arial"/>
              </a:rPr>
              <a:t> </a:t>
            </a:r>
            <a:r>
              <a:rPr sz="2100" b="1" spc="-7" baseline="-5952">
                <a:solidFill>
                  <a:srgbClr val="0000FF"/>
                </a:solidFill>
                <a:latin typeface="Arial"/>
                <a:cs typeface="Arial"/>
              </a:rPr>
              <a:t>multiple</a:t>
            </a:r>
            <a:r>
              <a:rPr sz="2100" b="1" spc="-60" baseline="-5952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b="1" spc="-7" baseline="-3968">
                <a:solidFill>
                  <a:srgbClr val="0000FF"/>
                </a:solidFill>
                <a:latin typeface="Arial"/>
                <a:cs typeface="Arial"/>
              </a:rPr>
              <a:t>nodes</a:t>
            </a:r>
            <a:r>
              <a:rPr sz="2100" b="1" spc="-44" baseline="-3968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working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3968">
                <a:latin typeface="Arial"/>
                <a:cs typeface="Arial"/>
              </a:rPr>
              <a:t>together</a:t>
            </a:r>
            <a:r>
              <a:rPr sz="2100" spc="-60" baseline="3968">
                <a:latin typeface="Arial"/>
                <a:cs typeface="Arial"/>
              </a:rPr>
              <a:t> </a:t>
            </a:r>
            <a:r>
              <a:rPr sz="2100" spc="-7" baseline="7936">
                <a:latin typeface="Arial"/>
                <a:cs typeface="Arial"/>
              </a:rPr>
              <a:t>to</a:t>
            </a:r>
            <a:endParaRPr sz="2100" baseline="793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1300000">
            <a:off x="4354567" y="4097820"/>
            <a:ext cx="241890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baseline="-5952">
                <a:latin typeface="Arial"/>
                <a:cs typeface="Arial"/>
              </a:rPr>
              <a:t>solve</a:t>
            </a:r>
            <a:r>
              <a:rPr sz="2100" spc="-75" baseline="-5952">
                <a:latin typeface="Arial"/>
                <a:cs typeface="Arial"/>
              </a:rPr>
              <a:t> </a:t>
            </a:r>
            <a:r>
              <a:rPr sz="2100" baseline="-1984">
                <a:latin typeface="Arial"/>
                <a:cs typeface="Arial"/>
              </a:rPr>
              <a:t>many</a:t>
            </a:r>
            <a:r>
              <a:rPr sz="2100" spc="-75" baseline="-1984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of</a:t>
            </a:r>
            <a:r>
              <a:rPr sz="1400" spc="-5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these</a:t>
            </a:r>
            <a:r>
              <a:rPr sz="2100" spc="-75" baseline="1984">
                <a:latin typeface="Arial"/>
                <a:cs typeface="Arial"/>
              </a:rPr>
              <a:t> </a:t>
            </a:r>
            <a:r>
              <a:rPr sz="2100" spc="-7" baseline="3968">
                <a:latin typeface="Arial"/>
                <a:cs typeface="Arial"/>
              </a:rPr>
              <a:t>problems.</a:t>
            </a:r>
            <a:endParaRPr sz="2100" baseline="3968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118" y="4364499"/>
            <a:ext cx="1180374" cy="14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28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2744A-8924-F34F-8C90-F4ED0984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281" y="4819007"/>
            <a:ext cx="1199656" cy="15046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3D4BD4-5682-924C-A02B-9C55ABF90A7D}"/>
              </a:ext>
            </a:extLst>
          </p:cNvPr>
          <p:cNvSpPr/>
          <p:nvPr/>
        </p:nvSpPr>
        <p:spPr>
          <a:xfrm>
            <a:off x="3042006" y="660343"/>
            <a:ext cx="5990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0" i="0" u="none" strike="noStrike">
                <a:solidFill>
                  <a:srgbClr val="0A2640"/>
                </a:solidFill>
                <a:effectLst/>
                <a:latin typeface="Baloo" panose="03080902040302020200" pitchFamily="66" charset="77"/>
                <a:cs typeface="Baloo" panose="03080902040302020200" pitchFamily="66" charset="77"/>
              </a:rPr>
              <a:t>MACHINE LEARNING </a:t>
            </a:r>
            <a:r>
              <a:rPr lang="en-GB" sz="4000" b="0" i="0" u="none" strike="noStrike">
                <a:solidFill>
                  <a:srgbClr val="C00000"/>
                </a:solidFill>
                <a:effectLst/>
                <a:latin typeface="Baloo" panose="03080902040302020200" pitchFamily="66" charset="77"/>
                <a:cs typeface="Baloo" panose="03080902040302020200" pitchFamily="66" charset="77"/>
              </a:rPr>
              <a:t>[ML]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C3A7A-F977-F448-9933-E9E73D69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91394"/>
            <a:ext cx="1276835" cy="1276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DDB21E-658D-8543-B6A4-5CE920C63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859" b="40732"/>
          <a:stretch/>
        </p:blipFill>
        <p:spPr>
          <a:xfrm>
            <a:off x="3776187" y="1718372"/>
            <a:ext cx="3997691" cy="385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59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64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Brains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Nature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4126" y="2000251"/>
            <a:ext cx="7143749" cy="28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81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5276" y="-1111404"/>
            <a:ext cx="1646555" cy="1674817"/>
          </a:xfrm>
          <a:prstGeom prst="rect">
            <a:avLst/>
          </a:prstGeom>
        </p:spPr>
        <p:txBody>
          <a:bodyPr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/>
              <a:t>Brains</a:t>
            </a:r>
            <a:r>
              <a:rPr spc="-45"/>
              <a:t> </a:t>
            </a:r>
            <a:r>
              <a:rPr spc="-5"/>
              <a:t>in</a:t>
            </a:r>
            <a:r>
              <a:rPr spc="-45"/>
              <a:t> </a:t>
            </a:r>
            <a:r>
              <a:rPr spc="-5"/>
              <a:t>Nature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8926" y="1279725"/>
            <a:ext cx="2904473" cy="22255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5751" y="3899987"/>
            <a:ext cx="3575699" cy="22973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1251" y="1234801"/>
            <a:ext cx="3025475" cy="21783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42909" y="3959501"/>
            <a:ext cx="2904465" cy="21783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70564" y="1323962"/>
            <a:ext cx="12598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>
                <a:latin typeface="Arial"/>
                <a:cs typeface="Arial"/>
              </a:rPr>
              <a:t>brain</a:t>
            </a:r>
            <a:r>
              <a:rPr sz="1400" spc="-4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0.4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grams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49347" y="1323962"/>
            <a:ext cx="12611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>
                <a:latin typeface="Arial"/>
                <a:cs typeface="Arial"/>
              </a:rPr>
              <a:t>11,000</a:t>
            </a:r>
            <a:r>
              <a:rPr sz="1400" spc="-7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neurons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11425" y="6048999"/>
            <a:ext cx="88391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>
                <a:latin typeface="Arial"/>
                <a:cs typeface="Arial"/>
              </a:rPr>
              <a:t>(humans</a:t>
            </a:r>
            <a:r>
              <a:rPr sz="800" spc="-40">
                <a:latin typeface="Arial"/>
                <a:cs typeface="Arial"/>
              </a:rPr>
              <a:t> </a:t>
            </a:r>
            <a:r>
              <a:rPr sz="800" spc="-5">
                <a:latin typeface="Arial"/>
                <a:cs typeface="Arial"/>
              </a:rPr>
              <a:t>20</a:t>
            </a:r>
            <a:r>
              <a:rPr sz="800" spc="-40">
                <a:latin typeface="Arial"/>
                <a:cs typeface="Arial"/>
              </a:rPr>
              <a:t> </a:t>
            </a:r>
            <a:r>
              <a:rPr sz="800" spc="-5">
                <a:latin typeface="Arial"/>
                <a:cs typeface="Arial"/>
              </a:rPr>
              <a:t>billion)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21986" y="3595074"/>
            <a:ext cx="6040120" cy="2323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8825" marR="2221865" algn="ctr">
              <a:lnSpc>
                <a:spcPct val="116100"/>
              </a:lnSpc>
              <a:spcBef>
                <a:spcPts val="100"/>
              </a:spcBef>
            </a:pPr>
            <a:r>
              <a:rPr sz="1400" b="1" spc="-114">
                <a:solidFill>
                  <a:srgbClr val="0F9D58"/>
                </a:solidFill>
                <a:latin typeface="Arial"/>
                <a:cs typeface="Arial"/>
              </a:rPr>
              <a:t>nature’s</a:t>
            </a:r>
            <a:r>
              <a:rPr sz="1400" b="1" spc="-11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25">
                <a:solidFill>
                  <a:srgbClr val="0F9D58"/>
                </a:solidFill>
                <a:latin typeface="Arial"/>
                <a:cs typeface="Arial"/>
              </a:rPr>
              <a:t>brains</a:t>
            </a:r>
            <a:r>
              <a:rPr sz="1400" b="1" spc="-12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0">
                <a:solidFill>
                  <a:srgbClr val="0F9D58"/>
                </a:solidFill>
                <a:latin typeface="Arial"/>
                <a:cs typeface="Arial"/>
              </a:rPr>
              <a:t>can</a:t>
            </a:r>
            <a:r>
              <a:rPr sz="1400" b="1" spc="-14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90">
                <a:solidFill>
                  <a:srgbClr val="0F9D58"/>
                </a:solidFill>
                <a:latin typeface="Arial"/>
                <a:cs typeface="Arial"/>
              </a:rPr>
              <a:t>eat,</a:t>
            </a:r>
            <a:r>
              <a:rPr sz="1400" b="1" spc="-8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20">
                <a:solidFill>
                  <a:srgbClr val="0F9D58"/>
                </a:solidFill>
                <a:latin typeface="Arial"/>
                <a:cs typeface="Arial"/>
              </a:rPr>
              <a:t>fly,</a:t>
            </a:r>
            <a:r>
              <a:rPr sz="1400" b="1" spc="-114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5">
                <a:solidFill>
                  <a:srgbClr val="0F9D58"/>
                </a:solidFill>
                <a:latin typeface="Arial"/>
                <a:cs typeface="Arial"/>
              </a:rPr>
              <a:t>navigate,</a:t>
            </a:r>
            <a:r>
              <a:rPr sz="1400" b="1" spc="-15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5">
                <a:solidFill>
                  <a:srgbClr val="0F9D58"/>
                </a:solidFill>
                <a:latin typeface="Arial"/>
                <a:cs typeface="Arial"/>
              </a:rPr>
              <a:t>fight, </a:t>
            </a:r>
            <a:r>
              <a:rPr sz="1400" b="1" spc="-37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0">
                <a:solidFill>
                  <a:srgbClr val="0F9D58"/>
                </a:solidFill>
                <a:latin typeface="Arial"/>
                <a:cs typeface="Arial"/>
              </a:rPr>
              <a:t>communicate,</a:t>
            </a:r>
            <a:r>
              <a:rPr sz="1400" b="1" spc="-10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0">
                <a:solidFill>
                  <a:srgbClr val="0F9D58"/>
                </a:solidFill>
                <a:latin typeface="Arial"/>
                <a:cs typeface="Arial"/>
              </a:rPr>
              <a:t>play,</a:t>
            </a:r>
            <a:r>
              <a:rPr sz="1400" b="1" spc="-11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30">
                <a:solidFill>
                  <a:srgbClr val="0F9D58"/>
                </a:solidFill>
                <a:latin typeface="Arial"/>
                <a:cs typeface="Arial"/>
              </a:rPr>
              <a:t>learn</a:t>
            </a:r>
            <a:r>
              <a:rPr sz="1400" b="1" spc="-12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545">
                <a:solidFill>
                  <a:srgbClr val="0F9D58"/>
                </a:solidFill>
                <a:latin typeface="Arial"/>
                <a:cs typeface="Arial"/>
              </a:rPr>
              <a:t>…</a:t>
            </a:r>
            <a:endParaRPr sz="140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1850">
              <a:latin typeface="Arial"/>
              <a:cs typeface="Arial"/>
            </a:endParaRPr>
          </a:p>
          <a:p>
            <a:pPr marR="1455420" algn="ctr"/>
            <a:r>
              <a:rPr sz="1400" b="1" spc="-110">
                <a:solidFill>
                  <a:srgbClr val="0F9D58"/>
                </a:solidFill>
                <a:latin typeface="Arial"/>
                <a:cs typeface="Arial"/>
              </a:rPr>
              <a:t>..</a:t>
            </a:r>
            <a:r>
              <a:rPr sz="1400" b="1" spc="12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40">
                <a:solidFill>
                  <a:srgbClr val="0F9D58"/>
                </a:solidFill>
                <a:latin typeface="Arial"/>
                <a:cs typeface="Arial"/>
              </a:rPr>
              <a:t>and</a:t>
            </a:r>
            <a:r>
              <a:rPr sz="1400" b="1" spc="12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20">
                <a:solidFill>
                  <a:srgbClr val="0F9D58"/>
                </a:solidFill>
                <a:latin typeface="Arial"/>
                <a:cs typeface="Arial"/>
              </a:rPr>
              <a:t>they’re</a:t>
            </a:r>
            <a:r>
              <a:rPr sz="1400" b="1" spc="13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2400" b="1" spc="-190">
                <a:solidFill>
                  <a:srgbClr val="0000FF"/>
                </a:solidFill>
                <a:latin typeface="Arial"/>
                <a:cs typeface="Arial"/>
              </a:rPr>
              <a:t>resilient</a:t>
            </a:r>
            <a:endParaRPr sz="2400">
              <a:latin typeface="Arial"/>
              <a:cs typeface="Arial"/>
            </a:endParaRPr>
          </a:p>
          <a:p>
            <a:pPr marL="12700">
              <a:spcBef>
                <a:spcPts val="1510"/>
              </a:spcBef>
            </a:pPr>
            <a:r>
              <a:rPr sz="1400" spc="-5">
                <a:latin typeface="Arial"/>
                <a:cs typeface="Arial"/>
              </a:rPr>
              <a:t>302</a:t>
            </a:r>
            <a:r>
              <a:rPr sz="1400" spc="-3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neurons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spcBef>
                <a:spcPts val="55"/>
              </a:spcBef>
            </a:pPr>
            <a:endParaRPr>
              <a:latin typeface="Arial"/>
              <a:cs typeface="Arial"/>
            </a:endParaRPr>
          </a:p>
          <a:p>
            <a:pPr marR="5080" algn="r"/>
            <a:r>
              <a:rPr sz="1400" spc="-5">
                <a:latin typeface="Arial"/>
                <a:cs typeface="Arial"/>
              </a:rPr>
              <a:t>37</a:t>
            </a:r>
            <a:r>
              <a:rPr sz="1400" spc="-2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billion</a:t>
            </a:r>
            <a:r>
              <a:rPr sz="1400" spc="-20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neurons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4110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64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Brains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Nature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6626" y="1266826"/>
            <a:ext cx="5238749" cy="523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64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Brains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Nature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0712" y="1942551"/>
            <a:ext cx="4302364" cy="286824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198922" y="1942552"/>
            <a:ext cx="4302760" cy="3588385"/>
            <a:chOff x="4674922" y="1942551"/>
            <a:chExt cx="4302760" cy="35883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4922" y="1942551"/>
              <a:ext cx="4302364" cy="28682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61199" y="4328324"/>
              <a:ext cx="706120" cy="1193165"/>
            </a:xfrm>
            <a:custGeom>
              <a:avLst/>
              <a:gdLst/>
              <a:ahLst/>
              <a:cxnLst/>
              <a:rect l="l" t="t" r="r" b="b"/>
              <a:pathLst>
                <a:path w="706120" h="1193164">
                  <a:moveTo>
                    <a:pt x="0" y="1192699"/>
                  </a:moveTo>
                  <a:lnTo>
                    <a:pt x="32724" y="1154998"/>
                  </a:lnTo>
                  <a:lnTo>
                    <a:pt x="67098" y="1118665"/>
                  </a:lnTo>
                  <a:lnTo>
                    <a:pt x="102607" y="1083282"/>
                  </a:lnTo>
                  <a:lnTo>
                    <a:pt x="138739" y="1048433"/>
                  </a:lnTo>
                  <a:lnTo>
                    <a:pt x="174979" y="1013701"/>
                  </a:lnTo>
                  <a:lnTo>
                    <a:pt x="210815" y="978669"/>
                  </a:lnTo>
                  <a:lnTo>
                    <a:pt x="245733" y="942920"/>
                  </a:lnTo>
                  <a:lnTo>
                    <a:pt x="279221" y="906037"/>
                  </a:lnTo>
                  <a:lnTo>
                    <a:pt x="310764" y="867602"/>
                  </a:lnTo>
                  <a:lnTo>
                    <a:pt x="339849" y="827199"/>
                  </a:lnTo>
                  <a:lnTo>
                    <a:pt x="364449" y="785745"/>
                  </a:lnTo>
                  <a:lnTo>
                    <a:pt x="385044" y="742290"/>
                  </a:lnTo>
                  <a:lnTo>
                    <a:pt x="402472" y="697247"/>
                  </a:lnTo>
                  <a:lnTo>
                    <a:pt x="417569" y="651031"/>
                  </a:lnTo>
                  <a:lnTo>
                    <a:pt x="431170" y="604054"/>
                  </a:lnTo>
                  <a:lnTo>
                    <a:pt x="444113" y="556729"/>
                  </a:lnTo>
                  <a:lnTo>
                    <a:pt x="457233" y="509469"/>
                  </a:lnTo>
                  <a:lnTo>
                    <a:pt x="471366" y="462688"/>
                  </a:lnTo>
                  <a:lnTo>
                    <a:pt x="487349" y="416799"/>
                  </a:lnTo>
                  <a:lnTo>
                    <a:pt x="505847" y="369463"/>
                  </a:lnTo>
                  <a:lnTo>
                    <a:pt x="524707" y="322107"/>
                  </a:lnTo>
                  <a:lnTo>
                    <a:pt x="542916" y="274519"/>
                  </a:lnTo>
                  <a:lnTo>
                    <a:pt x="559463" y="226488"/>
                  </a:lnTo>
                  <a:lnTo>
                    <a:pt x="573336" y="177802"/>
                  </a:lnTo>
                  <a:lnTo>
                    <a:pt x="583524" y="128249"/>
                  </a:lnTo>
                  <a:lnTo>
                    <a:pt x="590082" y="100750"/>
                  </a:lnTo>
                  <a:lnTo>
                    <a:pt x="597213" y="70645"/>
                  </a:lnTo>
                  <a:lnTo>
                    <a:pt x="597499" y="45299"/>
                  </a:lnTo>
                  <a:lnTo>
                    <a:pt x="583524" y="32074"/>
                  </a:lnTo>
                  <a:lnTo>
                    <a:pt x="552618" y="38429"/>
                  </a:lnTo>
                  <a:lnTo>
                    <a:pt x="527035" y="63920"/>
                  </a:lnTo>
                  <a:lnTo>
                    <a:pt x="504046" y="97531"/>
                  </a:lnTo>
                  <a:lnTo>
                    <a:pt x="480924" y="128249"/>
                  </a:lnTo>
                  <a:lnTo>
                    <a:pt x="465224" y="142641"/>
                  </a:lnTo>
                  <a:lnTo>
                    <a:pt x="449256" y="156161"/>
                  </a:lnTo>
                  <a:lnTo>
                    <a:pt x="441110" y="165343"/>
                  </a:lnTo>
                  <a:lnTo>
                    <a:pt x="448874" y="166724"/>
                  </a:lnTo>
                  <a:lnTo>
                    <a:pt x="480776" y="149236"/>
                  </a:lnTo>
                  <a:lnTo>
                    <a:pt x="504932" y="116922"/>
                  </a:lnTo>
                  <a:lnTo>
                    <a:pt x="525276" y="77812"/>
                  </a:lnTo>
                  <a:lnTo>
                    <a:pt x="545742" y="39936"/>
                  </a:lnTo>
                  <a:lnTo>
                    <a:pt x="570264" y="11322"/>
                  </a:lnTo>
                  <a:lnTo>
                    <a:pt x="602774" y="0"/>
                  </a:lnTo>
                  <a:lnTo>
                    <a:pt x="635571" y="15702"/>
                  </a:lnTo>
                  <a:lnTo>
                    <a:pt x="655053" y="54164"/>
                  </a:lnTo>
                  <a:lnTo>
                    <a:pt x="667634" y="102419"/>
                  </a:lnTo>
                  <a:lnTo>
                    <a:pt x="679724" y="147499"/>
                  </a:lnTo>
                  <a:lnTo>
                    <a:pt x="688712" y="162790"/>
                  </a:lnTo>
                  <a:lnTo>
                    <a:pt x="699871" y="176292"/>
                  </a:lnTo>
                  <a:lnTo>
                    <a:pt x="705763" y="185015"/>
                  </a:lnTo>
                  <a:lnTo>
                    <a:pt x="698949" y="185974"/>
                  </a:lnTo>
                  <a:lnTo>
                    <a:pt x="659941" y="161620"/>
                  </a:lnTo>
                  <a:lnTo>
                    <a:pt x="633852" y="119027"/>
                  </a:lnTo>
                  <a:lnTo>
                    <a:pt x="614662" y="68226"/>
                  </a:lnTo>
                  <a:lnTo>
                    <a:pt x="596349" y="19249"/>
                  </a:lnTo>
                </a:path>
              </a:pathLst>
            </a:custGeom>
            <a:ln w="19049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739419" y="5639812"/>
            <a:ext cx="122174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">
              <a:spcBef>
                <a:spcPts val="100"/>
              </a:spcBef>
            </a:pPr>
            <a:r>
              <a:rPr sz="1400" b="1" spc="-155">
                <a:solidFill>
                  <a:srgbClr val="0F9D58"/>
                </a:solidFill>
                <a:latin typeface="Arial"/>
                <a:cs typeface="Arial"/>
              </a:rPr>
              <a:t>logisti</a:t>
            </a:r>
            <a:r>
              <a:rPr sz="1400" b="1" spc="-200">
                <a:solidFill>
                  <a:srgbClr val="0F9D58"/>
                </a:solidFill>
                <a:latin typeface="Arial"/>
                <a:cs typeface="Arial"/>
              </a:rPr>
              <a:t>c</a:t>
            </a:r>
            <a:r>
              <a:rPr sz="1400" b="1" spc="13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30">
                <a:solidFill>
                  <a:srgbClr val="0F9D58"/>
                </a:solidFill>
                <a:latin typeface="Arial"/>
                <a:cs typeface="Arial"/>
              </a:rPr>
              <a:t>function</a:t>
            </a:r>
            <a:endParaRPr sz="1400">
              <a:latin typeface="Arial"/>
              <a:cs typeface="Arial"/>
            </a:endParaRPr>
          </a:p>
          <a:p>
            <a:pPr marL="38100">
              <a:spcBef>
                <a:spcPts val="1620"/>
              </a:spcBef>
            </a:pPr>
            <a:r>
              <a:rPr sz="1400" b="1" spc="-100">
                <a:solidFill>
                  <a:srgbClr val="0F9D58"/>
                </a:solidFill>
                <a:latin typeface="Arial"/>
                <a:cs typeface="Arial"/>
              </a:rPr>
              <a:t>y</a:t>
            </a:r>
            <a:r>
              <a:rPr sz="1400" b="1" spc="13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85">
                <a:solidFill>
                  <a:srgbClr val="0F9D58"/>
                </a:solidFill>
                <a:latin typeface="Arial"/>
                <a:cs typeface="Arial"/>
              </a:rPr>
              <a:t>=</a:t>
            </a:r>
            <a:r>
              <a:rPr sz="1400" b="1" spc="13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335">
                <a:solidFill>
                  <a:srgbClr val="0F9D58"/>
                </a:solidFill>
                <a:latin typeface="Arial"/>
                <a:cs typeface="Arial"/>
              </a:rPr>
              <a:t>1</a:t>
            </a:r>
            <a:r>
              <a:rPr sz="1400" b="1" spc="13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40">
                <a:solidFill>
                  <a:srgbClr val="0F9D58"/>
                </a:solidFill>
                <a:latin typeface="Arial"/>
                <a:cs typeface="Arial"/>
              </a:rPr>
              <a:t>/</a:t>
            </a:r>
            <a:r>
              <a:rPr sz="1400" b="1" spc="13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85">
                <a:solidFill>
                  <a:srgbClr val="0F9D58"/>
                </a:solidFill>
                <a:latin typeface="Arial"/>
                <a:cs typeface="Arial"/>
              </a:rPr>
              <a:t>(</a:t>
            </a:r>
            <a:r>
              <a:rPr sz="1400" b="1" spc="-135">
                <a:solidFill>
                  <a:srgbClr val="0F9D58"/>
                </a:solidFill>
                <a:latin typeface="Arial"/>
                <a:cs typeface="Arial"/>
              </a:rPr>
              <a:t>1</a:t>
            </a:r>
            <a:r>
              <a:rPr sz="1400" b="1" spc="13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75">
                <a:solidFill>
                  <a:srgbClr val="0F9D58"/>
                </a:solidFill>
                <a:latin typeface="Arial"/>
                <a:cs typeface="Arial"/>
              </a:rPr>
              <a:t>+</a:t>
            </a:r>
            <a:r>
              <a:rPr sz="1400" b="1" spc="13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55">
                <a:solidFill>
                  <a:srgbClr val="0F9D58"/>
                </a:solidFill>
                <a:latin typeface="Arial"/>
                <a:cs typeface="Arial"/>
              </a:rPr>
              <a:t>e</a:t>
            </a:r>
            <a:r>
              <a:rPr sz="1350" b="1" spc="-22" baseline="33950">
                <a:solidFill>
                  <a:srgbClr val="0F9D58"/>
                </a:solidFill>
                <a:latin typeface="Arial"/>
                <a:cs typeface="Arial"/>
              </a:rPr>
              <a:t>-</a:t>
            </a:r>
            <a:r>
              <a:rPr sz="1350" b="1" spc="-37" baseline="33950">
                <a:solidFill>
                  <a:srgbClr val="0F9D58"/>
                </a:solidFill>
                <a:latin typeface="Arial"/>
                <a:cs typeface="Arial"/>
              </a:rPr>
              <a:t>x</a:t>
            </a:r>
            <a:r>
              <a:rPr sz="1400" b="1" spc="-65">
                <a:solidFill>
                  <a:srgbClr val="0F9D58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7208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64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Brains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Nature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4126" y="1524001"/>
            <a:ext cx="7143749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91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67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Neuron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0136" y="1965226"/>
            <a:ext cx="6870825" cy="24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6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3395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Artificial</a:t>
            </a:r>
            <a:r>
              <a:rPr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Neural</a:t>
            </a:r>
            <a:r>
              <a:rPr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Network</a:t>
            </a:r>
            <a:r>
              <a:rPr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..</a:t>
            </a:r>
            <a:r>
              <a:rPr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finally!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0625" y="1276076"/>
            <a:ext cx="6670749" cy="5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98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718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Pause.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39844" y="4255500"/>
            <a:ext cx="1298575" cy="1457325"/>
            <a:chOff x="1415843" y="4255499"/>
            <a:chExt cx="1298575" cy="1457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843" y="4255499"/>
              <a:ext cx="1180374" cy="14572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1735" y="4297195"/>
              <a:ext cx="147483" cy="1474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6972" y="4292432"/>
              <a:ext cx="157008" cy="15700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741910" y="1649741"/>
            <a:ext cx="3940810" cy="2658110"/>
            <a:chOff x="3217910" y="1649741"/>
            <a:chExt cx="3940810" cy="2658110"/>
          </a:xfrm>
        </p:grpSpPr>
        <p:sp>
          <p:nvSpPr>
            <p:cNvPr id="8" name="object 8"/>
            <p:cNvSpPr/>
            <p:nvPr/>
          </p:nvSpPr>
          <p:spPr>
            <a:xfrm>
              <a:off x="3222663" y="1654504"/>
              <a:ext cx="3931285" cy="2648585"/>
            </a:xfrm>
            <a:custGeom>
              <a:avLst/>
              <a:gdLst/>
              <a:ahLst/>
              <a:cxnLst/>
              <a:rect l="l" t="t" r="r" b="b"/>
              <a:pathLst>
                <a:path w="3931284" h="2648585">
                  <a:moveTo>
                    <a:pt x="442455" y="2290229"/>
                  </a:moveTo>
                  <a:lnTo>
                    <a:pt x="437959" y="2245639"/>
                  </a:lnTo>
                  <a:lnTo>
                    <a:pt x="425069" y="2204110"/>
                  </a:lnTo>
                  <a:lnTo>
                    <a:pt x="404672" y="2166531"/>
                  </a:lnTo>
                  <a:lnTo>
                    <a:pt x="377659" y="2133790"/>
                  </a:lnTo>
                  <a:lnTo>
                    <a:pt x="344919" y="2106777"/>
                  </a:lnTo>
                  <a:lnTo>
                    <a:pt x="307340" y="2086381"/>
                  </a:lnTo>
                  <a:lnTo>
                    <a:pt x="265811" y="2073490"/>
                  </a:lnTo>
                  <a:lnTo>
                    <a:pt x="221234" y="2068995"/>
                  </a:lnTo>
                  <a:lnTo>
                    <a:pt x="176644" y="2073490"/>
                  </a:lnTo>
                  <a:lnTo>
                    <a:pt x="135115" y="2086381"/>
                  </a:lnTo>
                  <a:lnTo>
                    <a:pt x="97536" y="2106777"/>
                  </a:lnTo>
                  <a:lnTo>
                    <a:pt x="64795" y="2133790"/>
                  </a:lnTo>
                  <a:lnTo>
                    <a:pt x="37782" y="2166531"/>
                  </a:lnTo>
                  <a:lnTo>
                    <a:pt x="17386" y="2204110"/>
                  </a:lnTo>
                  <a:lnTo>
                    <a:pt x="4495" y="2245639"/>
                  </a:lnTo>
                  <a:lnTo>
                    <a:pt x="0" y="2290229"/>
                  </a:lnTo>
                  <a:lnTo>
                    <a:pt x="4495" y="2334806"/>
                  </a:lnTo>
                  <a:lnTo>
                    <a:pt x="17386" y="2376335"/>
                  </a:lnTo>
                  <a:lnTo>
                    <a:pt x="37782" y="2413914"/>
                  </a:lnTo>
                  <a:lnTo>
                    <a:pt x="64795" y="2446655"/>
                  </a:lnTo>
                  <a:lnTo>
                    <a:pt x="97536" y="2473668"/>
                  </a:lnTo>
                  <a:lnTo>
                    <a:pt x="135115" y="2494064"/>
                  </a:lnTo>
                  <a:lnTo>
                    <a:pt x="176644" y="2506954"/>
                  </a:lnTo>
                  <a:lnTo>
                    <a:pt x="221234" y="2511450"/>
                  </a:lnTo>
                  <a:lnTo>
                    <a:pt x="265811" y="2506954"/>
                  </a:lnTo>
                  <a:lnTo>
                    <a:pt x="307340" y="2494064"/>
                  </a:lnTo>
                  <a:lnTo>
                    <a:pt x="344919" y="2473668"/>
                  </a:lnTo>
                  <a:lnTo>
                    <a:pt x="377659" y="2446655"/>
                  </a:lnTo>
                  <a:lnTo>
                    <a:pt x="404672" y="2413914"/>
                  </a:lnTo>
                  <a:lnTo>
                    <a:pt x="425069" y="2376335"/>
                  </a:lnTo>
                  <a:lnTo>
                    <a:pt x="437959" y="2334806"/>
                  </a:lnTo>
                  <a:lnTo>
                    <a:pt x="442455" y="2290229"/>
                  </a:lnTo>
                  <a:close/>
                </a:path>
                <a:path w="3931284" h="2648585">
                  <a:moveTo>
                    <a:pt x="3930751" y="1304112"/>
                  </a:moveTo>
                  <a:lnTo>
                    <a:pt x="3930485" y="1255509"/>
                  </a:lnTo>
                  <a:lnTo>
                    <a:pt x="3925900" y="1207185"/>
                  </a:lnTo>
                  <a:lnTo>
                    <a:pt x="3917023" y="1159408"/>
                  </a:lnTo>
                  <a:lnTo>
                    <a:pt x="3903916" y="1112469"/>
                  </a:lnTo>
                  <a:lnTo>
                    <a:pt x="3886593" y="1066634"/>
                  </a:lnTo>
                  <a:lnTo>
                    <a:pt x="3865092" y="1022184"/>
                  </a:lnTo>
                  <a:lnTo>
                    <a:pt x="3839476" y="979398"/>
                  </a:lnTo>
                  <a:lnTo>
                    <a:pt x="3809758" y="938530"/>
                  </a:lnTo>
                  <a:lnTo>
                    <a:pt x="3826891" y="893381"/>
                  </a:lnTo>
                  <a:lnTo>
                    <a:pt x="3838816" y="847115"/>
                  </a:lnTo>
                  <a:lnTo>
                    <a:pt x="3845509" y="800150"/>
                  </a:lnTo>
                  <a:lnTo>
                    <a:pt x="3847007" y="752894"/>
                  </a:lnTo>
                  <a:lnTo>
                    <a:pt x="3843324" y="705751"/>
                  </a:lnTo>
                  <a:lnTo>
                    <a:pt x="3834447" y="659117"/>
                  </a:lnTo>
                  <a:lnTo>
                    <a:pt x="3820388" y="613422"/>
                  </a:lnTo>
                  <a:lnTo>
                    <a:pt x="3801173" y="569061"/>
                  </a:lnTo>
                  <a:lnTo>
                    <a:pt x="3777119" y="526961"/>
                  </a:lnTo>
                  <a:lnTo>
                    <a:pt x="3748773" y="487921"/>
                  </a:lnTo>
                  <a:lnTo>
                    <a:pt x="3716451" y="452221"/>
                  </a:lnTo>
                  <a:lnTo>
                    <a:pt x="3680485" y="420116"/>
                  </a:lnTo>
                  <a:lnTo>
                    <a:pt x="3641204" y="391871"/>
                  </a:lnTo>
                  <a:lnTo>
                    <a:pt x="3598926" y="367741"/>
                  </a:lnTo>
                  <a:lnTo>
                    <a:pt x="3553968" y="347980"/>
                  </a:lnTo>
                  <a:lnTo>
                    <a:pt x="3506673" y="332867"/>
                  </a:lnTo>
                  <a:lnTo>
                    <a:pt x="3500958" y="309956"/>
                  </a:lnTo>
                  <a:lnTo>
                    <a:pt x="3495370" y="287629"/>
                  </a:lnTo>
                  <a:lnTo>
                    <a:pt x="3478987" y="244513"/>
                  </a:lnTo>
                  <a:lnTo>
                    <a:pt x="3457829" y="203822"/>
                  </a:lnTo>
                  <a:lnTo>
                    <a:pt x="3456254" y="201498"/>
                  </a:lnTo>
                  <a:lnTo>
                    <a:pt x="3432200" y="165887"/>
                  </a:lnTo>
                  <a:lnTo>
                    <a:pt x="3412807" y="143205"/>
                  </a:lnTo>
                  <a:lnTo>
                    <a:pt x="3402406" y="131038"/>
                  </a:lnTo>
                  <a:lnTo>
                    <a:pt x="3368776" y="99580"/>
                  </a:lnTo>
                  <a:lnTo>
                    <a:pt x="3331591" y="71856"/>
                  </a:lnTo>
                  <a:lnTo>
                    <a:pt x="3291179" y="48171"/>
                  </a:lnTo>
                  <a:lnTo>
                    <a:pt x="3247834" y="28854"/>
                  </a:lnTo>
                  <a:lnTo>
                    <a:pt x="3201886" y="14224"/>
                  </a:lnTo>
                  <a:lnTo>
                    <a:pt x="3154489" y="4749"/>
                  </a:lnTo>
                  <a:lnTo>
                    <a:pt x="3106902" y="596"/>
                  </a:lnTo>
                  <a:lnTo>
                    <a:pt x="3059582" y="1625"/>
                  </a:lnTo>
                  <a:lnTo>
                    <a:pt x="3012948" y="7721"/>
                  </a:lnTo>
                  <a:lnTo>
                    <a:pt x="2967431" y="18745"/>
                  </a:lnTo>
                  <a:lnTo>
                    <a:pt x="2923476" y="34569"/>
                  </a:lnTo>
                  <a:lnTo>
                    <a:pt x="2881515" y="55054"/>
                  </a:lnTo>
                  <a:lnTo>
                    <a:pt x="2841980" y="80073"/>
                  </a:lnTo>
                  <a:lnTo>
                    <a:pt x="2805315" y="109499"/>
                  </a:lnTo>
                  <a:lnTo>
                    <a:pt x="2771940" y="143205"/>
                  </a:lnTo>
                  <a:lnTo>
                    <a:pt x="2740101" y="107899"/>
                  </a:lnTo>
                  <a:lnTo>
                    <a:pt x="2704300" y="77177"/>
                  </a:lnTo>
                  <a:lnTo>
                    <a:pt x="2665057" y="51257"/>
                  </a:lnTo>
                  <a:lnTo>
                    <a:pt x="2622905" y="30353"/>
                  </a:lnTo>
                  <a:lnTo>
                    <a:pt x="2578366" y="14693"/>
                  </a:lnTo>
                  <a:lnTo>
                    <a:pt x="2531986" y="4508"/>
                  </a:lnTo>
                  <a:lnTo>
                    <a:pt x="2484272" y="0"/>
                  </a:lnTo>
                  <a:lnTo>
                    <a:pt x="2435771" y="1422"/>
                  </a:lnTo>
                  <a:lnTo>
                    <a:pt x="2387854" y="8801"/>
                  </a:lnTo>
                  <a:lnTo>
                    <a:pt x="2341867" y="21856"/>
                  </a:lnTo>
                  <a:lnTo>
                    <a:pt x="2298281" y="40246"/>
                  </a:lnTo>
                  <a:lnTo>
                    <a:pt x="2257590" y="63690"/>
                  </a:lnTo>
                  <a:lnTo>
                    <a:pt x="2220252" y="91846"/>
                  </a:lnTo>
                  <a:lnTo>
                    <a:pt x="2186762" y="124409"/>
                  </a:lnTo>
                  <a:lnTo>
                    <a:pt x="2157577" y="161061"/>
                  </a:lnTo>
                  <a:lnTo>
                    <a:pt x="2133168" y="201498"/>
                  </a:lnTo>
                  <a:lnTo>
                    <a:pt x="2097036" y="170599"/>
                  </a:lnTo>
                  <a:lnTo>
                    <a:pt x="2058136" y="143764"/>
                  </a:lnTo>
                  <a:lnTo>
                    <a:pt x="2016848" y="121081"/>
                  </a:lnTo>
                  <a:lnTo>
                    <a:pt x="1973516" y="102666"/>
                  </a:lnTo>
                  <a:lnTo>
                    <a:pt x="1928520" y="88646"/>
                  </a:lnTo>
                  <a:lnTo>
                    <a:pt x="1882203" y="79121"/>
                  </a:lnTo>
                  <a:lnTo>
                    <a:pt x="1834959" y="74218"/>
                  </a:lnTo>
                  <a:lnTo>
                    <a:pt x="1787131" y="74041"/>
                  </a:lnTo>
                  <a:lnTo>
                    <a:pt x="1739074" y="78701"/>
                  </a:lnTo>
                  <a:lnTo>
                    <a:pt x="1691805" y="88163"/>
                  </a:lnTo>
                  <a:lnTo>
                    <a:pt x="1646237" y="102196"/>
                  </a:lnTo>
                  <a:lnTo>
                    <a:pt x="1602689" y="120561"/>
                  </a:lnTo>
                  <a:lnTo>
                    <a:pt x="1561490" y="143052"/>
                  </a:lnTo>
                  <a:lnTo>
                    <a:pt x="1522933" y="169456"/>
                  </a:lnTo>
                  <a:lnTo>
                    <a:pt x="1487335" y="199567"/>
                  </a:lnTo>
                  <a:lnTo>
                    <a:pt x="1455000" y="233159"/>
                  </a:lnTo>
                  <a:lnTo>
                    <a:pt x="1426260" y="270027"/>
                  </a:lnTo>
                  <a:lnTo>
                    <a:pt x="1401419" y="309956"/>
                  </a:lnTo>
                  <a:lnTo>
                    <a:pt x="1356067" y="286867"/>
                  </a:lnTo>
                  <a:lnTo>
                    <a:pt x="1309293" y="267881"/>
                  </a:lnTo>
                  <a:lnTo>
                    <a:pt x="1261402" y="252984"/>
                  </a:lnTo>
                  <a:lnTo>
                    <a:pt x="1212646" y="242163"/>
                  </a:lnTo>
                  <a:lnTo>
                    <a:pt x="1163320" y="235432"/>
                  </a:lnTo>
                  <a:lnTo>
                    <a:pt x="1113688" y="232752"/>
                  </a:lnTo>
                  <a:lnTo>
                    <a:pt x="1064044" y="234149"/>
                  </a:lnTo>
                  <a:lnTo>
                    <a:pt x="1014666" y="239585"/>
                  </a:lnTo>
                  <a:lnTo>
                    <a:pt x="965822" y="249072"/>
                  </a:lnTo>
                  <a:lnTo>
                    <a:pt x="917803" y="262585"/>
                  </a:lnTo>
                  <a:lnTo>
                    <a:pt x="870889" y="280136"/>
                  </a:lnTo>
                  <a:lnTo>
                    <a:pt x="825347" y="301713"/>
                  </a:lnTo>
                  <a:lnTo>
                    <a:pt x="781456" y="327291"/>
                  </a:lnTo>
                  <a:lnTo>
                    <a:pt x="740054" y="356463"/>
                  </a:lnTo>
                  <a:lnTo>
                    <a:pt x="701865" y="388658"/>
                  </a:lnTo>
                  <a:lnTo>
                    <a:pt x="667004" y="423621"/>
                  </a:lnTo>
                  <a:lnTo>
                    <a:pt x="635571" y="461111"/>
                  </a:lnTo>
                  <a:lnTo>
                    <a:pt x="607695" y="500875"/>
                  </a:lnTo>
                  <a:lnTo>
                    <a:pt x="583488" y="542683"/>
                  </a:lnTo>
                  <a:lnTo>
                    <a:pt x="563067" y="586282"/>
                  </a:lnTo>
                  <a:lnTo>
                    <a:pt x="546544" y="631431"/>
                  </a:lnTo>
                  <a:lnTo>
                    <a:pt x="534035" y="677875"/>
                  </a:lnTo>
                  <a:lnTo>
                    <a:pt x="525653" y="725373"/>
                  </a:lnTo>
                  <a:lnTo>
                    <a:pt x="521512" y="773684"/>
                  </a:lnTo>
                  <a:lnTo>
                    <a:pt x="521716" y="822566"/>
                  </a:lnTo>
                  <a:lnTo>
                    <a:pt x="526402" y="871766"/>
                  </a:lnTo>
                  <a:lnTo>
                    <a:pt x="523278" y="879970"/>
                  </a:lnTo>
                  <a:lnTo>
                    <a:pt x="475653" y="887730"/>
                  </a:lnTo>
                  <a:lnTo>
                    <a:pt x="430199" y="901065"/>
                  </a:lnTo>
                  <a:lnTo>
                    <a:pt x="387324" y="919607"/>
                  </a:lnTo>
                  <a:lnTo>
                    <a:pt x="347433" y="943000"/>
                  </a:lnTo>
                  <a:lnTo>
                    <a:pt x="310946" y="970889"/>
                  </a:lnTo>
                  <a:lnTo>
                    <a:pt x="278295" y="1002919"/>
                  </a:lnTo>
                  <a:lnTo>
                    <a:pt x="249859" y="1038720"/>
                  </a:lnTo>
                  <a:lnTo>
                    <a:pt x="226085" y="1077937"/>
                  </a:lnTo>
                  <a:lnTo>
                    <a:pt x="207378" y="1120203"/>
                  </a:lnTo>
                  <a:lnTo>
                    <a:pt x="194157" y="1165174"/>
                  </a:lnTo>
                  <a:lnTo>
                    <a:pt x="186969" y="1211402"/>
                  </a:lnTo>
                  <a:lnTo>
                    <a:pt x="185915" y="1257376"/>
                  </a:lnTo>
                  <a:lnTo>
                    <a:pt x="190779" y="1302600"/>
                  </a:lnTo>
                  <a:lnTo>
                    <a:pt x="201333" y="1346593"/>
                  </a:lnTo>
                  <a:lnTo>
                    <a:pt x="217360" y="1388833"/>
                  </a:lnTo>
                  <a:lnTo>
                    <a:pt x="238645" y="1428851"/>
                  </a:lnTo>
                  <a:lnTo>
                    <a:pt x="264934" y="1466151"/>
                  </a:lnTo>
                  <a:lnTo>
                    <a:pt x="296037" y="1500225"/>
                  </a:lnTo>
                  <a:lnTo>
                    <a:pt x="331711" y="1530591"/>
                  </a:lnTo>
                  <a:lnTo>
                    <a:pt x="371729" y="1556740"/>
                  </a:lnTo>
                  <a:lnTo>
                    <a:pt x="338747" y="1595640"/>
                  </a:lnTo>
                  <a:lnTo>
                    <a:pt x="312077" y="1637817"/>
                  </a:lnTo>
                  <a:lnTo>
                    <a:pt x="291820" y="1682572"/>
                  </a:lnTo>
                  <a:lnTo>
                    <a:pt x="278053" y="1729257"/>
                  </a:lnTo>
                  <a:lnTo>
                    <a:pt x="270903" y="1777199"/>
                  </a:lnTo>
                  <a:lnTo>
                    <a:pt x="270459" y="1825713"/>
                  </a:lnTo>
                  <a:lnTo>
                    <a:pt x="276821" y="1874139"/>
                  </a:lnTo>
                  <a:lnTo>
                    <a:pt x="290093" y="1921802"/>
                  </a:lnTo>
                  <a:lnTo>
                    <a:pt x="310362" y="1968042"/>
                  </a:lnTo>
                  <a:lnTo>
                    <a:pt x="334149" y="2007044"/>
                  </a:lnTo>
                  <a:lnTo>
                    <a:pt x="362318" y="2042375"/>
                  </a:lnTo>
                  <a:lnTo>
                    <a:pt x="394423" y="2073808"/>
                  </a:lnTo>
                  <a:lnTo>
                    <a:pt x="430009" y="2101088"/>
                  </a:lnTo>
                  <a:lnTo>
                    <a:pt x="468630" y="2123998"/>
                  </a:lnTo>
                  <a:lnTo>
                    <a:pt x="509841" y="2142299"/>
                  </a:lnTo>
                  <a:lnTo>
                    <a:pt x="553161" y="2155761"/>
                  </a:lnTo>
                  <a:lnTo>
                    <a:pt x="598170" y="2164143"/>
                  </a:lnTo>
                  <a:lnTo>
                    <a:pt x="644385" y="2167217"/>
                  </a:lnTo>
                  <a:lnTo>
                    <a:pt x="691362" y="2164740"/>
                  </a:lnTo>
                  <a:lnTo>
                    <a:pt x="717169" y="2204809"/>
                  </a:lnTo>
                  <a:lnTo>
                    <a:pt x="745756" y="2242718"/>
                  </a:lnTo>
                  <a:lnTo>
                    <a:pt x="776960" y="2278367"/>
                  </a:lnTo>
                  <a:lnTo>
                    <a:pt x="810641" y="2311641"/>
                  </a:lnTo>
                  <a:lnTo>
                    <a:pt x="846645" y="2342438"/>
                  </a:lnTo>
                  <a:lnTo>
                    <a:pt x="884821" y="2370632"/>
                  </a:lnTo>
                  <a:lnTo>
                    <a:pt x="925017" y="2396121"/>
                  </a:lnTo>
                  <a:lnTo>
                    <a:pt x="967079" y="2418791"/>
                  </a:lnTo>
                  <a:lnTo>
                    <a:pt x="1010869" y="2438527"/>
                  </a:lnTo>
                  <a:lnTo>
                    <a:pt x="1056233" y="2455227"/>
                  </a:lnTo>
                  <a:lnTo>
                    <a:pt x="1102995" y="2468765"/>
                  </a:lnTo>
                  <a:lnTo>
                    <a:pt x="1150670" y="2478976"/>
                  </a:lnTo>
                  <a:lnTo>
                    <a:pt x="1198689" y="2485771"/>
                  </a:lnTo>
                  <a:lnTo>
                    <a:pt x="1246886" y="2489162"/>
                  </a:lnTo>
                  <a:lnTo>
                    <a:pt x="1295044" y="2489187"/>
                  </a:lnTo>
                  <a:lnTo>
                    <a:pt x="1342999" y="2485872"/>
                  </a:lnTo>
                  <a:lnTo>
                    <a:pt x="1390548" y="2479243"/>
                  </a:lnTo>
                  <a:lnTo>
                    <a:pt x="1437513" y="2469311"/>
                  </a:lnTo>
                  <a:lnTo>
                    <a:pt x="1483715" y="2456129"/>
                  </a:lnTo>
                  <a:lnTo>
                    <a:pt x="1528940" y="2439708"/>
                  </a:lnTo>
                  <a:lnTo>
                    <a:pt x="1573009" y="2420061"/>
                  </a:lnTo>
                  <a:lnTo>
                    <a:pt x="1615757" y="2397252"/>
                  </a:lnTo>
                  <a:lnTo>
                    <a:pt x="1644129" y="2434818"/>
                  </a:lnTo>
                  <a:lnTo>
                    <a:pt x="1675269" y="2469654"/>
                  </a:lnTo>
                  <a:lnTo>
                    <a:pt x="1708962" y="2501671"/>
                  </a:lnTo>
                  <a:lnTo>
                    <a:pt x="1744992" y="2530779"/>
                  </a:lnTo>
                  <a:lnTo>
                    <a:pt x="1783156" y="2556878"/>
                  </a:lnTo>
                  <a:lnTo>
                    <a:pt x="1823237" y="2579903"/>
                  </a:lnTo>
                  <a:lnTo>
                    <a:pt x="1865033" y="2599740"/>
                  </a:lnTo>
                  <a:lnTo>
                    <a:pt x="1908327" y="2616301"/>
                  </a:lnTo>
                  <a:lnTo>
                    <a:pt x="1952917" y="2629509"/>
                  </a:lnTo>
                  <a:lnTo>
                    <a:pt x="1998573" y="2639263"/>
                  </a:lnTo>
                  <a:lnTo>
                    <a:pt x="2045106" y="2645473"/>
                  </a:lnTo>
                  <a:lnTo>
                    <a:pt x="2092299" y="2648064"/>
                  </a:lnTo>
                  <a:lnTo>
                    <a:pt x="2139937" y="2646921"/>
                  </a:lnTo>
                  <a:lnTo>
                    <a:pt x="2187803" y="2641968"/>
                  </a:lnTo>
                  <a:lnTo>
                    <a:pt x="2238679" y="2632430"/>
                  </a:lnTo>
                  <a:lnTo>
                    <a:pt x="2287955" y="2618752"/>
                  </a:lnTo>
                  <a:lnTo>
                    <a:pt x="2335390" y="2601112"/>
                  </a:lnTo>
                  <a:lnTo>
                    <a:pt x="2380780" y="2579700"/>
                  </a:lnTo>
                  <a:lnTo>
                    <a:pt x="2423909" y="2554694"/>
                  </a:lnTo>
                  <a:lnTo>
                    <a:pt x="2464562" y="2526284"/>
                  </a:lnTo>
                  <a:lnTo>
                    <a:pt x="2502509" y="2494635"/>
                  </a:lnTo>
                  <a:lnTo>
                    <a:pt x="2537549" y="2459926"/>
                  </a:lnTo>
                  <a:lnTo>
                    <a:pt x="2569451" y="2422372"/>
                  </a:lnTo>
                  <a:lnTo>
                    <a:pt x="2598001" y="2382113"/>
                  </a:lnTo>
                  <a:lnTo>
                    <a:pt x="2622981" y="2339352"/>
                  </a:lnTo>
                  <a:lnTo>
                    <a:pt x="2644178" y="2294280"/>
                  </a:lnTo>
                  <a:lnTo>
                    <a:pt x="2661374" y="2247061"/>
                  </a:lnTo>
                  <a:lnTo>
                    <a:pt x="2704261" y="2270099"/>
                  </a:lnTo>
                  <a:lnTo>
                    <a:pt x="2748788" y="2288806"/>
                  </a:lnTo>
                  <a:lnTo>
                    <a:pt x="2794609" y="2303170"/>
                  </a:lnTo>
                  <a:lnTo>
                    <a:pt x="2841409" y="2313178"/>
                  </a:lnTo>
                  <a:lnTo>
                    <a:pt x="2888843" y="2318829"/>
                  </a:lnTo>
                  <a:lnTo>
                    <a:pt x="2936557" y="2320112"/>
                  </a:lnTo>
                  <a:lnTo>
                    <a:pt x="2984246" y="2317013"/>
                  </a:lnTo>
                  <a:lnTo>
                    <a:pt x="3031553" y="2309533"/>
                  </a:lnTo>
                  <a:lnTo>
                    <a:pt x="3078137" y="2297646"/>
                  </a:lnTo>
                  <a:lnTo>
                    <a:pt x="3123679" y="2281351"/>
                  </a:lnTo>
                  <a:lnTo>
                    <a:pt x="3167824" y="2260650"/>
                  </a:lnTo>
                  <a:lnTo>
                    <a:pt x="3209658" y="2235898"/>
                  </a:lnTo>
                  <a:lnTo>
                    <a:pt x="3248368" y="2207641"/>
                  </a:lnTo>
                  <a:lnTo>
                    <a:pt x="3283788" y="2176170"/>
                  </a:lnTo>
                  <a:lnTo>
                    <a:pt x="3294392" y="2164740"/>
                  </a:lnTo>
                  <a:lnTo>
                    <a:pt x="3315716" y="2141766"/>
                  </a:lnTo>
                  <a:lnTo>
                    <a:pt x="3344011" y="2104694"/>
                  </a:lnTo>
                  <a:lnTo>
                    <a:pt x="3368484" y="2065248"/>
                  </a:lnTo>
                  <a:lnTo>
                    <a:pt x="3388969" y="2023681"/>
                  </a:lnTo>
                  <a:lnTo>
                    <a:pt x="3405289" y="1980298"/>
                  </a:lnTo>
                  <a:lnTo>
                    <a:pt x="3417278" y="1935378"/>
                  </a:lnTo>
                  <a:lnTo>
                    <a:pt x="3424745" y="1889175"/>
                  </a:lnTo>
                  <a:lnTo>
                    <a:pt x="3427539" y="1841982"/>
                  </a:lnTo>
                  <a:lnTo>
                    <a:pt x="3478453" y="1832749"/>
                  </a:lnTo>
                  <a:lnTo>
                    <a:pt x="3527831" y="1819389"/>
                  </a:lnTo>
                  <a:lnTo>
                    <a:pt x="3575469" y="1802053"/>
                  </a:lnTo>
                  <a:lnTo>
                    <a:pt x="3621113" y="1780933"/>
                  </a:lnTo>
                  <a:lnTo>
                    <a:pt x="3664559" y="1756194"/>
                  </a:lnTo>
                  <a:lnTo>
                    <a:pt x="3705568" y="1727987"/>
                  </a:lnTo>
                  <a:lnTo>
                    <a:pt x="3743909" y="1696516"/>
                  </a:lnTo>
                  <a:lnTo>
                    <a:pt x="3779367" y="1661922"/>
                  </a:lnTo>
                  <a:lnTo>
                    <a:pt x="3811714" y="1624393"/>
                  </a:lnTo>
                  <a:lnTo>
                    <a:pt x="3840721" y="1584083"/>
                  </a:lnTo>
                  <a:lnTo>
                    <a:pt x="3866159" y="1541195"/>
                  </a:lnTo>
                  <a:lnTo>
                    <a:pt x="3887800" y="1495869"/>
                  </a:lnTo>
                  <a:lnTo>
                    <a:pt x="3905212" y="1448879"/>
                  </a:lnTo>
                  <a:lnTo>
                    <a:pt x="3918153" y="1401076"/>
                  </a:lnTo>
                  <a:lnTo>
                    <a:pt x="3926649" y="1352727"/>
                  </a:lnTo>
                  <a:lnTo>
                    <a:pt x="3930751" y="1304112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22672" y="1654504"/>
              <a:ext cx="3931285" cy="2648585"/>
            </a:xfrm>
            <a:custGeom>
              <a:avLst/>
              <a:gdLst/>
              <a:ahLst/>
              <a:cxnLst/>
              <a:rect l="l" t="t" r="r" b="b"/>
              <a:pathLst>
                <a:path w="3931284" h="2648585">
                  <a:moveTo>
                    <a:pt x="526404" y="871756"/>
                  </a:moveTo>
                  <a:lnTo>
                    <a:pt x="521717" y="822557"/>
                  </a:lnTo>
                  <a:lnTo>
                    <a:pt x="521503" y="773679"/>
                  </a:lnTo>
                  <a:lnTo>
                    <a:pt x="525645" y="725367"/>
                  </a:lnTo>
                  <a:lnTo>
                    <a:pt x="534030" y="677867"/>
                  </a:lnTo>
                  <a:lnTo>
                    <a:pt x="546541" y="631422"/>
                  </a:lnTo>
                  <a:lnTo>
                    <a:pt x="563066" y="586279"/>
                  </a:lnTo>
                  <a:lnTo>
                    <a:pt x="583488" y="542682"/>
                  </a:lnTo>
                  <a:lnTo>
                    <a:pt x="607694" y="500876"/>
                  </a:lnTo>
                  <a:lnTo>
                    <a:pt x="635568" y="461105"/>
                  </a:lnTo>
                  <a:lnTo>
                    <a:pt x="666995" y="423616"/>
                  </a:lnTo>
                  <a:lnTo>
                    <a:pt x="701861" y="388653"/>
                  </a:lnTo>
                  <a:lnTo>
                    <a:pt x="740052" y="356461"/>
                  </a:lnTo>
                  <a:lnTo>
                    <a:pt x="781452" y="327285"/>
                  </a:lnTo>
                  <a:lnTo>
                    <a:pt x="825339" y="301702"/>
                  </a:lnTo>
                  <a:lnTo>
                    <a:pt x="870883" y="280132"/>
                  </a:lnTo>
                  <a:lnTo>
                    <a:pt x="917805" y="262583"/>
                  </a:lnTo>
                  <a:lnTo>
                    <a:pt x="965824" y="249063"/>
                  </a:lnTo>
                  <a:lnTo>
                    <a:pt x="1014664" y="239579"/>
                  </a:lnTo>
                  <a:lnTo>
                    <a:pt x="1064044" y="234139"/>
                  </a:lnTo>
                  <a:lnTo>
                    <a:pt x="1113686" y="232751"/>
                  </a:lnTo>
                  <a:lnTo>
                    <a:pt x="1163311" y="235423"/>
                  </a:lnTo>
                  <a:lnTo>
                    <a:pt x="1212639" y="242163"/>
                  </a:lnTo>
                  <a:lnTo>
                    <a:pt x="1261392" y="252977"/>
                  </a:lnTo>
                  <a:lnTo>
                    <a:pt x="1309292" y="267876"/>
                  </a:lnTo>
                  <a:lnTo>
                    <a:pt x="1356058" y="286865"/>
                  </a:lnTo>
                  <a:lnTo>
                    <a:pt x="1401413" y="309953"/>
                  </a:lnTo>
                  <a:lnTo>
                    <a:pt x="1426260" y="270022"/>
                  </a:lnTo>
                  <a:lnTo>
                    <a:pt x="1455003" y="233152"/>
                  </a:lnTo>
                  <a:lnTo>
                    <a:pt x="1487328" y="199557"/>
                  </a:lnTo>
                  <a:lnTo>
                    <a:pt x="1522926" y="169449"/>
                  </a:lnTo>
                  <a:lnTo>
                    <a:pt x="1561483" y="143042"/>
                  </a:lnTo>
                  <a:lnTo>
                    <a:pt x="1602688" y="120550"/>
                  </a:lnTo>
                  <a:lnTo>
                    <a:pt x="1646230" y="102185"/>
                  </a:lnTo>
                  <a:lnTo>
                    <a:pt x="1691796" y="88162"/>
                  </a:lnTo>
                  <a:lnTo>
                    <a:pt x="1739076" y="78694"/>
                  </a:lnTo>
                  <a:lnTo>
                    <a:pt x="1787122" y="74033"/>
                  </a:lnTo>
                  <a:lnTo>
                    <a:pt x="1834953" y="74212"/>
                  </a:lnTo>
                  <a:lnTo>
                    <a:pt x="1882203" y="79118"/>
                  </a:lnTo>
                  <a:lnTo>
                    <a:pt x="1928511" y="88639"/>
                  </a:lnTo>
                  <a:lnTo>
                    <a:pt x="1973511" y="102661"/>
                  </a:lnTo>
                  <a:lnTo>
                    <a:pt x="2016841" y="121070"/>
                  </a:lnTo>
                  <a:lnTo>
                    <a:pt x="2058136" y="143753"/>
                  </a:lnTo>
                  <a:lnTo>
                    <a:pt x="2097033" y="170597"/>
                  </a:lnTo>
                  <a:lnTo>
                    <a:pt x="2133168" y="201488"/>
                  </a:lnTo>
                  <a:lnTo>
                    <a:pt x="2157567" y="161055"/>
                  </a:lnTo>
                  <a:lnTo>
                    <a:pt x="2186754" y="124400"/>
                  </a:lnTo>
                  <a:lnTo>
                    <a:pt x="2220253" y="91837"/>
                  </a:lnTo>
                  <a:lnTo>
                    <a:pt x="2257587" y="63681"/>
                  </a:lnTo>
                  <a:lnTo>
                    <a:pt x="2298280" y="40246"/>
                  </a:lnTo>
                  <a:lnTo>
                    <a:pt x="2341859" y="21847"/>
                  </a:lnTo>
                  <a:lnTo>
                    <a:pt x="2387845" y="8799"/>
                  </a:lnTo>
                  <a:lnTo>
                    <a:pt x="2435765" y="1415"/>
                  </a:lnTo>
                  <a:lnTo>
                    <a:pt x="2484270" y="0"/>
                  </a:lnTo>
                  <a:lnTo>
                    <a:pt x="2531981" y="4498"/>
                  </a:lnTo>
                  <a:lnTo>
                    <a:pt x="2578367" y="14687"/>
                  </a:lnTo>
                  <a:lnTo>
                    <a:pt x="2622900" y="30345"/>
                  </a:lnTo>
                  <a:lnTo>
                    <a:pt x="2665053" y="51248"/>
                  </a:lnTo>
                  <a:lnTo>
                    <a:pt x="2704296" y="77172"/>
                  </a:lnTo>
                  <a:lnTo>
                    <a:pt x="2740101" y="107897"/>
                  </a:lnTo>
                  <a:lnTo>
                    <a:pt x="2771939" y="143197"/>
                  </a:lnTo>
                  <a:lnTo>
                    <a:pt x="2805311" y="109494"/>
                  </a:lnTo>
                  <a:lnTo>
                    <a:pt x="2841980" y="80066"/>
                  </a:lnTo>
                  <a:lnTo>
                    <a:pt x="2881512" y="55045"/>
                  </a:lnTo>
                  <a:lnTo>
                    <a:pt x="2923472" y="34559"/>
                  </a:lnTo>
                  <a:lnTo>
                    <a:pt x="2967426" y="18741"/>
                  </a:lnTo>
                  <a:lnTo>
                    <a:pt x="3012938" y="7719"/>
                  </a:lnTo>
                  <a:lnTo>
                    <a:pt x="3059575" y="1626"/>
                  </a:lnTo>
                  <a:lnTo>
                    <a:pt x="3106900" y="590"/>
                  </a:lnTo>
                  <a:lnTo>
                    <a:pt x="3154480" y="4743"/>
                  </a:lnTo>
                  <a:lnTo>
                    <a:pt x="3201879" y="14216"/>
                  </a:lnTo>
                  <a:lnTo>
                    <a:pt x="3247837" y="28843"/>
                  </a:lnTo>
                  <a:lnTo>
                    <a:pt x="3291177" y="48160"/>
                  </a:lnTo>
                  <a:lnTo>
                    <a:pt x="3331591" y="71845"/>
                  </a:lnTo>
                  <a:lnTo>
                    <a:pt x="3368771" y="99575"/>
                  </a:lnTo>
                  <a:lnTo>
                    <a:pt x="3402409" y="131029"/>
                  </a:lnTo>
                  <a:lnTo>
                    <a:pt x="3432196" y="165883"/>
                  </a:lnTo>
                  <a:lnTo>
                    <a:pt x="3457824" y="203816"/>
                  </a:lnTo>
                  <a:lnTo>
                    <a:pt x="3478985" y="244505"/>
                  </a:lnTo>
                  <a:lnTo>
                    <a:pt x="3495371" y="287629"/>
                  </a:lnTo>
                  <a:lnTo>
                    <a:pt x="3506674" y="332864"/>
                  </a:lnTo>
                  <a:lnTo>
                    <a:pt x="3553967" y="347979"/>
                  </a:lnTo>
                  <a:lnTo>
                    <a:pt x="3598917" y="367733"/>
                  </a:lnTo>
                  <a:lnTo>
                    <a:pt x="3641196" y="391864"/>
                  </a:lnTo>
                  <a:lnTo>
                    <a:pt x="3680481" y="420112"/>
                  </a:lnTo>
                  <a:lnTo>
                    <a:pt x="3716446" y="452216"/>
                  </a:lnTo>
                  <a:lnTo>
                    <a:pt x="3748765" y="487916"/>
                  </a:lnTo>
                  <a:lnTo>
                    <a:pt x="3777114" y="526950"/>
                  </a:lnTo>
                  <a:lnTo>
                    <a:pt x="3801167" y="569057"/>
                  </a:lnTo>
                  <a:lnTo>
                    <a:pt x="3820385" y="613419"/>
                  </a:lnTo>
                  <a:lnTo>
                    <a:pt x="3834437" y="659117"/>
                  </a:lnTo>
                  <a:lnTo>
                    <a:pt x="3843315" y="705743"/>
                  </a:lnTo>
                  <a:lnTo>
                    <a:pt x="3847010" y="752890"/>
                  </a:lnTo>
                  <a:lnTo>
                    <a:pt x="3845510" y="800150"/>
                  </a:lnTo>
                  <a:lnTo>
                    <a:pt x="3838808" y="847114"/>
                  </a:lnTo>
                  <a:lnTo>
                    <a:pt x="3826893" y="893374"/>
                  </a:lnTo>
                  <a:lnTo>
                    <a:pt x="3809757" y="938523"/>
                  </a:lnTo>
                  <a:lnTo>
                    <a:pt x="3839471" y="979387"/>
                  </a:lnTo>
                  <a:lnTo>
                    <a:pt x="3865094" y="1022183"/>
                  </a:lnTo>
                  <a:lnTo>
                    <a:pt x="3886586" y="1066634"/>
                  </a:lnTo>
                  <a:lnTo>
                    <a:pt x="3903909" y="1112466"/>
                  </a:lnTo>
                  <a:lnTo>
                    <a:pt x="3917024" y="1159405"/>
                  </a:lnTo>
                  <a:lnTo>
                    <a:pt x="3925894" y="1207175"/>
                  </a:lnTo>
                  <a:lnTo>
                    <a:pt x="3930480" y="1255502"/>
                  </a:lnTo>
                  <a:lnTo>
                    <a:pt x="3930742" y="1304110"/>
                  </a:lnTo>
                  <a:lnTo>
                    <a:pt x="3926643" y="1352724"/>
                  </a:lnTo>
                  <a:lnTo>
                    <a:pt x="3918145" y="1401070"/>
                  </a:lnTo>
                  <a:lnTo>
                    <a:pt x="3905207" y="1448873"/>
                  </a:lnTo>
                  <a:lnTo>
                    <a:pt x="3887793" y="1495858"/>
                  </a:lnTo>
                  <a:lnTo>
                    <a:pt x="3866154" y="1541185"/>
                  </a:lnTo>
                  <a:lnTo>
                    <a:pt x="3840719" y="1584084"/>
                  </a:lnTo>
                  <a:lnTo>
                    <a:pt x="3811715" y="1624384"/>
                  </a:lnTo>
                  <a:lnTo>
                    <a:pt x="3779370" y="1661915"/>
                  </a:lnTo>
                  <a:lnTo>
                    <a:pt x="3743909" y="1696506"/>
                  </a:lnTo>
                  <a:lnTo>
                    <a:pt x="3705560" y="1727985"/>
                  </a:lnTo>
                  <a:lnTo>
                    <a:pt x="3664551" y="1756184"/>
                  </a:lnTo>
                  <a:lnTo>
                    <a:pt x="3621108" y="1780930"/>
                  </a:lnTo>
                  <a:lnTo>
                    <a:pt x="3575459" y="1802053"/>
                  </a:lnTo>
                  <a:lnTo>
                    <a:pt x="3527830" y="1819382"/>
                  </a:lnTo>
                  <a:lnTo>
                    <a:pt x="3478448" y="1832747"/>
                  </a:lnTo>
                  <a:lnTo>
                    <a:pt x="3427541" y="1841976"/>
                  </a:lnTo>
                  <a:lnTo>
                    <a:pt x="3424746" y="1889168"/>
                  </a:lnTo>
                  <a:lnTo>
                    <a:pt x="3417270" y="1935368"/>
                  </a:lnTo>
                  <a:lnTo>
                    <a:pt x="3405286" y="1980298"/>
                  </a:lnTo>
                  <a:lnTo>
                    <a:pt x="3388966" y="2023681"/>
                  </a:lnTo>
                  <a:lnTo>
                    <a:pt x="3368483" y="2065237"/>
                  </a:lnTo>
                  <a:lnTo>
                    <a:pt x="3344009" y="2104689"/>
                  </a:lnTo>
                  <a:lnTo>
                    <a:pt x="3315717" y="2141759"/>
                  </a:lnTo>
                  <a:lnTo>
                    <a:pt x="3283780" y="2176167"/>
                  </a:lnTo>
                  <a:lnTo>
                    <a:pt x="3248370" y="2207637"/>
                  </a:lnTo>
                  <a:lnTo>
                    <a:pt x="3209659" y="2235889"/>
                  </a:lnTo>
                  <a:lnTo>
                    <a:pt x="3167821" y="2260646"/>
                  </a:lnTo>
                  <a:lnTo>
                    <a:pt x="3123671" y="2281351"/>
                  </a:lnTo>
                  <a:lnTo>
                    <a:pt x="3078133" y="2297641"/>
                  </a:lnTo>
                  <a:lnTo>
                    <a:pt x="3031544" y="2309525"/>
                  </a:lnTo>
                  <a:lnTo>
                    <a:pt x="2984240" y="2317011"/>
                  </a:lnTo>
                  <a:lnTo>
                    <a:pt x="2936558" y="2320109"/>
                  </a:lnTo>
                  <a:lnTo>
                    <a:pt x="2888834" y="2318828"/>
                  </a:lnTo>
                  <a:lnTo>
                    <a:pt x="2841406" y="2313177"/>
                  </a:lnTo>
                  <a:lnTo>
                    <a:pt x="2794609" y="2303164"/>
                  </a:lnTo>
                  <a:lnTo>
                    <a:pt x="2748780" y="2288799"/>
                  </a:lnTo>
                  <a:lnTo>
                    <a:pt x="2704257" y="2270092"/>
                  </a:lnTo>
                  <a:lnTo>
                    <a:pt x="2661374" y="2247050"/>
                  </a:lnTo>
                  <a:lnTo>
                    <a:pt x="2644180" y="2294272"/>
                  </a:lnTo>
                  <a:lnTo>
                    <a:pt x="2622983" y="2339352"/>
                  </a:lnTo>
                  <a:lnTo>
                    <a:pt x="2598000" y="2382109"/>
                  </a:lnTo>
                  <a:lnTo>
                    <a:pt x="2569448" y="2422361"/>
                  </a:lnTo>
                  <a:lnTo>
                    <a:pt x="2537545" y="2459926"/>
                  </a:lnTo>
                  <a:lnTo>
                    <a:pt x="2502509" y="2494624"/>
                  </a:lnTo>
                  <a:lnTo>
                    <a:pt x="2464557" y="2526273"/>
                  </a:lnTo>
                  <a:lnTo>
                    <a:pt x="2423908" y="2554690"/>
                  </a:lnTo>
                  <a:lnTo>
                    <a:pt x="2380778" y="2579696"/>
                  </a:lnTo>
                  <a:lnTo>
                    <a:pt x="2335385" y="2601108"/>
                  </a:lnTo>
                  <a:lnTo>
                    <a:pt x="2287947" y="2618745"/>
                  </a:lnTo>
                  <a:lnTo>
                    <a:pt x="2238681" y="2632425"/>
                  </a:lnTo>
                  <a:lnTo>
                    <a:pt x="2187805" y="2641967"/>
                  </a:lnTo>
                  <a:lnTo>
                    <a:pt x="2139931" y="2646915"/>
                  </a:lnTo>
                  <a:lnTo>
                    <a:pt x="2092294" y="2648053"/>
                  </a:lnTo>
                  <a:lnTo>
                    <a:pt x="2045105" y="2645470"/>
                  </a:lnTo>
                  <a:lnTo>
                    <a:pt x="1998574" y="2639256"/>
                  </a:lnTo>
                  <a:lnTo>
                    <a:pt x="1952911" y="2629501"/>
                  </a:lnTo>
                  <a:lnTo>
                    <a:pt x="1908327" y="2616296"/>
                  </a:lnTo>
                  <a:lnTo>
                    <a:pt x="1865033" y="2599731"/>
                  </a:lnTo>
                  <a:lnTo>
                    <a:pt x="1823238" y="2579895"/>
                  </a:lnTo>
                  <a:lnTo>
                    <a:pt x="1783153" y="2556878"/>
                  </a:lnTo>
                  <a:lnTo>
                    <a:pt x="1744989" y="2530771"/>
                  </a:lnTo>
                  <a:lnTo>
                    <a:pt x="1708957" y="2501664"/>
                  </a:lnTo>
                  <a:lnTo>
                    <a:pt x="1675265" y="2469647"/>
                  </a:lnTo>
                  <a:lnTo>
                    <a:pt x="1644126" y="2434809"/>
                  </a:lnTo>
                  <a:lnTo>
                    <a:pt x="1615749" y="2397240"/>
                  </a:lnTo>
                  <a:lnTo>
                    <a:pt x="1573011" y="2420061"/>
                  </a:lnTo>
                  <a:lnTo>
                    <a:pt x="1528934" y="2439697"/>
                  </a:lnTo>
                  <a:lnTo>
                    <a:pt x="1483706" y="2456122"/>
                  </a:lnTo>
                  <a:lnTo>
                    <a:pt x="1437515" y="2469308"/>
                  </a:lnTo>
                  <a:lnTo>
                    <a:pt x="1390548" y="2479231"/>
                  </a:lnTo>
                  <a:lnTo>
                    <a:pt x="1342995" y="2485864"/>
                  </a:lnTo>
                  <a:lnTo>
                    <a:pt x="1295042" y="2489181"/>
                  </a:lnTo>
                  <a:lnTo>
                    <a:pt x="1246878" y="2489155"/>
                  </a:lnTo>
                  <a:lnTo>
                    <a:pt x="1198690" y="2485760"/>
                  </a:lnTo>
                  <a:lnTo>
                    <a:pt x="1150667" y="2478970"/>
                  </a:lnTo>
                  <a:lnTo>
                    <a:pt x="1102997" y="2468760"/>
                  </a:lnTo>
                  <a:lnTo>
                    <a:pt x="1056224" y="2455216"/>
                  </a:lnTo>
                  <a:lnTo>
                    <a:pt x="1010868" y="2438519"/>
                  </a:lnTo>
                  <a:lnTo>
                    <a:pt x="967082" y="2418780"/>
                  </a:lnTo>
                  <a:lnTo>
                    <a:pt x="925015" y="2396111"/>
                  </a:lnTo>
                  <a:lnTo>
                    <a:pt x="884818" y="2370622"/>
                  </a:lnTo>
                  <a:lnTo>
                    <a:pt x="846642" y="2342427"/>
                  </a:lnTo>
                  <a:lnTo>
                    <a:pt x="810639" y="2311635"/>
                  </a:lnTo>
                  <a:lnTo>
                    <a:pt x="776959" y="2278359"/>
                  </a:lnTo>
                  <a:lnTo>
                    <a:pt x="745752" y="2242709"/>
                  </a:lnTo>
                  <a:lnTo>
                    <a:pt x="717170" y="2204798"/>
                  </a:lnTo>
                  <a:lnTo>
                    <a:pt x="691364" y="2164737"/>
                  </a:lnTo>
                  <a:lnTo>
                    <a:pt x="644379" y="2167210"/>
                  </a:lnTo>
                  <a:lnTo>
                    <a:pt x="598160" y="2164138"/>
                  </a:lnTo>
                  <a:lnTo>
                    <a:pt x="553160" y="2155756"/>
                  </a:lnTo>
                  <a:lnTo>
                    <a:pt x="509833" y="2142298"/>
                  </a:lnTo>
                  <a:lnTo>
                    <a:pt x="468631" y="2123996"/>
                  </a:lnTo>
                  <a:lnTo>
                    <a:pt x="430007" y="2101086"/>
                  </a:lnTo>
                  <a:lnTo>
                    <a:pt x="394416" y="2073800"/>
                  </a:lnTo>
                  <a:lnTo>
                    <a:pt x="362309" y="2042374"/>
                  </a:lnTo>
                  <a:lnTo>
                    <a:pt x="334140" y="2007041"/>
                  </a:lnTo>
                  <a:lnTo>
                    <a:pt x="310363" y="1968034"/>
                  </a:lnTo>
                  <a:lnTo>
                    <a:pt x="290087" y="1921800"/>
                  </a:lnTo>
                  <a:lnTo>
                    <a:pt x="276819" y="1874134"/>
                  </a:lnTo>
                  <a:lnTo>
                    <a:pt x="270458" y="1825706"/>
                  </a:lnTo>
                  <a:lnTo>
                    <a:pt x="270903" y="1777189"/>
                  </a:lnTo>
                  <a:lnTo>
                    <a:pt x="278055" y="1729252"/>
                  </a:lnTo>
                  <a:lnTo>
                    <a:pt x="291813" y="1682567"/>
                  </a:lnTo>
                  <a:lnTo>
                    <a:pt x="312078" y="1637805"/>
                  </a:lnTo>
                  <a:lnTo>
                    <a:pt x="338749" y="1595638"/>
                  </a:lnTo>
                  <a:lnTo>
                    <a:pt x="371726" y="1556735"/>
                  </a:lnTo>
                  <a:lnTo>
                    <a:pt x="331705" y="1530581"/>
                  </a:lnTo>
                  <a:lnTo>
                    <a:pt x="296034" y="1500220"/>
                  </a:lnTo>
                  <a:lnTo>
                    <a:pt x="264937" y="1466146"/>
                  </a:lnTo>
                  <a:lnTo>
                    <a:pt x="238638" y="1428852"/>
                  </a:lnTo>
                  <a:lnTo>
                    <a:pt x="217361" y="1388833"/>
                  </a:lnTo>
                  <a:lnTo>
                    <a:pt x="201331" y="1346583"/>
                  </a:lnTo>
                  <a:lnTo>
                    <a:pt x="190771" y="1302597"/>
                  </a:lnTo>
                  <a:lnTo>
                    <a:pt x="185906" y="1257370"/>
                  </a:lnTo>
                  <a:lnTo>
                    <a:pt x="186960" y="1211394"/>
                  </a:lnTo>
                  <a:lnTo>
                    <a:pt x="194157" y="1165165"/>
                  </a:lnTo>
                  <a:lnTo>
                    <a:pt x="207380" y="1120201"/>
                  </a:lnTo>
                  <a:lnTo>
                    <a:pt x="226087" y="1077931"/>
                  </a:lnTo>
                  <a:lnTo>
                    <a:pt x="249860" y="1038716"/>
                  </a:lnTo>
                  <a:lnTo>
                    <a:pt x="278286" y="1002915"/>
                  </a:lnTo>
                  <a:lnTo>
                    <a:pt x="310948" y="970888"/>
                  </a:lnTo>
                  <a:lnTo>
                    <a:pt x="347432" y="942996"/>
                  </a:lnTo>
                  <a:lnTo>
                    <a:pt x="387321" y="919598"/>
                  </a:lnTo>
                  <a:lnTo>
                    <a:pt x="430201" y="901054"/>
                  </a:lnTo>
                  <a:lnTo>
                    <a:pt x="475655" y="887725"/>
                  </a:lnTo>
                  <a:lnTo>
                    <a:pt x="523269" y="879970"/>
                  </a:lnTo>
                  <a:lnTo>
                    <a:pt x="526404" y="871756"/>
                  </a:lnTo>
                  <a:close/>
                </a:path>
                <a:path w="3931284" h="2648585">
                  <a:moveTo>
                    <a:pt x="442449" y="2290220"/>
                  </a:moveTo>
                  <a:lnTo>
                    <a:pt x="437955" y="2334804"/>
                  </a:lnTo>
                  <a:lnTo>
                    <a:pt x="425064" y="2376330"/>
                  </a:lnTo>
                  <a:lnTo>
                    <a:pt x="404667" y="2413909"/>
                  </a:lnTo>
                  <a:lnTo>
                    <a:pt x="377654" y="2446649"/>
                  </a:lnTo>
                  <a:lnTo>
                    <a:pt x="344913" y="2473663"/>
                  </a:lnTo>
                  <a:lnTo>
                    <a:pt x="307335" y="2494060"/>
                  </a:lnTo>
                  <a:lnTo>
                    <a:pt x="265809" y="2506950"/>
                  </a:lnTo>
                  <a:lnTo>
                    <a:pt x="221224" y="2511445"/>
                  </a:lnTo>
                  <a:lnTo>
                    <a:pt x="176640" y="2506950"/>
                  </a:lnTo>
                  <a:lnTo>
                    <a:pt x="135114" y="2494060"/>
                  </a:lnTo>
                  <a:lnTo>
                    <a:pt x="97535" y="2473663"/>
                  </a:lnTo>
                  <a:lnTo>
                    <a:pt x="64795" y="2446649"/>
                  </a:lnTo>
                  <a:lnTo>
                    <a:pt x="37781" y="2413909"/>
                  </a:lnTo>
                  <a:lnTo>
                    <a:pt x="17384" y="2376330"/>
                  </a:lnTo>
                  <a:lnTo>
                    <a:pt x="4494" y="2334804"/>
                  </a:lnTo>
                  <a:lnTo>
                    <a:pt x="0" y="2290220"/>
                  </a:lnTo>
                  <a:lnTo>
                    <a:pt x="4494" y="2245635"/>
                  </a:lnTo>
                  <a:lnTo>
                    <a:pt x="17384" y="2204109"/>
                  </a:lnTo>
                  <a:lnTo>
                    <a:pt x="37781" y="2166531"/>
                  </a:lnTo>
                  <a:lnTo>
                    <a:pt x="64795" y="2133790"/>
                  </a:lnTo>
                  <a:lnTo>
                    <a:pt x="97535" y="2106776"/>
                  </a:lnTo>
                  <a:lnTo>
                    <a:pt x="135114" y="2086380"/>
                  </a:lnTo>
                  <a:lnTo>
                    <a:pt x="176640" y="2073489"/>
                  </a:lnTo>
                  <a:lnTo>
                    <a:pt x="221224" y="2068995"/>
                  </a:lnTo>
                  <a:lnTo>
                    <a:pt x="265809" y="2073489"/>
                  </a:lnTo>
                  <a:lnTo>
                    <a:pt x="307335" y="2086380"/>
                  </a:lnTo>
                  <a:lnTo>
                    <a:pt x="344913" y="2106776"/>
                  </a:lnTo>
                  <a:lnTo>
                    <a:pt x="377654" y="2133790"/>
                  </a:lnTo>
                  <a:lnTo>
                    <a:pt x="404667" y="2166531"/>
                  </a:lnTo>
                  <a:lnTo>
                    <a:pt x="425064" y="2204109"/>
                  </a:lnTo>
                  <a:lnTo>
                    <a:pt x="437955" y="2245635"/>
                  </a:lnTo>
                  <a:lnTo>
                    <a:pt x="442449" y="2290220"/>
                  </a:lnTo>
                  <a:close/>
                </a:path>
                <a:path w="3931284" h="2648585">
                  <a:moveTo>
                    <a:pt x="595082" y="1595273"/>
                  </a:moveTo>
                  <a:lnTo>
                    <a:pt x="549235" y="1596017"/>
                  </a:lnTo>
                  <a:lnTo>
                    <a:pt x="503884" y="1591395"/>
                  </a:lnTo>
                  <a:lnTo>
                    <a:pt x="459521" y="1581517"/>
                  </a:lnTo>
                  <a:lnTo>
                    <a:pt x="416640" y="1566493"/>
                  </a:lnTo>
                  <a:lnTo>
                    <a:pt x="375734" y="1546432"/>
                  </a:lnTo>
                </a:path>
                <a:path w="3931284" h="2648585">
                  <a:moveTo>
                    <a:pt x="788612" y="2129752"/>
                  </a:moveTo>
                  <a:lnTo>
                    <a:pt x="765260" y="2137863"/>
                  </a:lnTo>
                  <a:lnTo>
                    <a:pt x="741430" y="2144475"/>
                  </a:lnTo>
                  <a:lnTo>
                    <a:pt x="717199" y="2149570"/>
                  </a:lnTo>
                  <a:lnTo>
                    <a:pt x="692645" y="2153128"/>
                  </a:lnTo>
                </a:path>
                <a:path w="3931284" h="2648585">
                  <a:moveTo>
                    <a:pt x="1615533" y="2386573"/>
                  </a:moveTo>
                  <a:lnTo>
                    <a:pt x="1598881" y="2361063"/>
                  </a:lnTo>
                  <a:lnTo>
                    <a:pt x="1583672" y="2334750"/>
                  </a:lnTo>
                  <a:lnTo>
                    <a:pt x="1569939" y="2307692"/>
                  </a:lnTo>
                  <a:lnTo>
                    <a:pt x="1557711" y="2279944"/>
                  </a:lnTo>
                </a:path>
                <a:path w="3931284" h="2648585">
                  <a:moveTo>
                    <a:pt x="2684844" y="2120682"/>
                  </a:moveTo>
                  <a:lnTo>
                    <a:pt x="2681480" y="2150343"/>
                  </a:lnTo>
                  <a:lnTo>
                    <a:pt x="2676503" y="2179771"/>
                  </a:lnTo>
                  <a:lnTo>
                    <a:pt x="2669924" y="2208904"/>
                  </a:lnTo>
                  <a:lnTo>
                    <a:pt x="2661756" y="2237681"/>
                  </a:lnTo>
                </a:path>
                <a:path w="3931284" h="2648585">
                  <a:moveTo>
                    <a:pt x="3143928" y="1397785"/>
                  </a:moveTo>
                  <a:lnTo>
                    <a:pt x="3189638" y="1422122"/>
                  </a:lnTo>
                  <a:lnTo>
                    <a:pt x="3231960" y="1450529"/>
                  </a:lnTo>
                  <a:lnTo>
                    <a:pt x="3270683" y="1482679"/>
                  </a:lnTo>
                  <a:lnTo>
                    <a:pt x="3305595" y="1518241"/>
                  </a:lnTo>
                  <a:lnTo>
                    <a:pt x="3336484" y="1556886"/>
                  </a:lnTo>
                  <a:lnTo>
                    <a:pt x="3363137" y="1598285"/>
                  </a:lnTo>
                  <a:lnTo>
                    <a:pt x="3385343" y="1642108"/>
                  </a:lnTo>
                  <a:lnTo>
                    <a:pt x="3402890" y="1688026"/>
                  </a:lnTo>
                  <a:lnTo>
                    <a:pt x="3415565" y="1735709"/>
                  </a:lnTo>
                  <a:lnTo>
                    <a:pt x="3423157" y="1784829"/>
                  </a:lnTo>
                  <a:lnTo>
                    <a:pt x="3425453" y="1835056"/>
                  </a:lnTo>
                </a:path>
                <a:path w="3931284" h="2648585">
                  <a:moveTo>
                    <a:pt x="3807984" y="932062"/>
                  </a:moveTo>
                  <a:lnTo>
                    <a:pt x="3784182" y="978102"/>
                  </a:lnTo>
                  <a:lnTo>
                    <a:pt x="3755145" y="1021051"/>
                  </a:lnTo>
                  <a:lnTo>
                    <a:pt x="3721187" y="1060496"/>
                  </a:lnTo>
                  <a:lnTo>
                    <a:pt x="3682626" y="1096025"/>
                  </a:lnTo>
                </a:path>
                <a:path w="3931284" h="2648585">
                  <a:moveTo>
                    <a:pt x="3507170" y="323671"/>
                  </a:moveTo>
                  <a:lnTo>
                    <a:pt x="3510279" y="342899"/>
                  </a:lnTo>
                  <a:lnTo>
                    <a:pt x="3512420" y="362236"/>
                  </a:lnTo>
                  <a:lnTo>
                    <a:pt x="3513591" y="381651"/>
                  </a:lnTo>
                  <a:lnTo>
                    <a:pt x="3513788" y="401108"/>
                  </a:lnTo>
                </a:path>
                <a:path w="3931284" h="2648585">
                  <a:moveTo>
                    <a:pt x="2706570" y="233345"/>
                  </a:moveTo>
                  <a:lnTo>
                    <a:pt x="2719803" y="207029"/>
                  </a:lnTo>
                  <a:lnTo>
                    <a:pt x="2734960" y="181734"/>
                  </a:lnTo>
                  <a:lnTo>
                    <a:pt x="2751978" y="157555"/>
                  </a:lnTo>
                  <a:lnTo>
                    <a:pt x="2770793" y="134591"/>
                  </a:lnTo>
                </a:path>
                <a:path w="3931284" h="2648585">
                  <a:moveTo>
                    <a:pt x="2105909" y="280400"/>
                  </a:moveTo>
                  <a:lnTo>
                    <a:pt x="2111612" y="258439"/>
                  </a:lnTo>
                  <a:lnTo>
                    <a:pt x="2118713" y="236883"/>
                  </a:lnTo>
                  <a:lnTo>
                    <a:pt x="2127187" y="215793"/>
                  </a:lnTo>
                  <a:lnTo>
                    <a:pt x="2137013" y="195231"/>
                  </a:lnTo>
                </a:path>
                <a:path w="3931284" h="2648585">
                  <a:moveTo>
                    <a:pt x="1400965" y="309336"/>
                  </a:moveTo>
                  <a:lnTo>
                    <a:pt x="1431019" y="327495"/>
                  </a:lnTo>
                  <a:lnTo>
                    <a:pt x="1459848" y="347357"/>
                  </a:lnTo>
                  <a:lnTo>
                    <a:pt x="1487375" y="368865"/>
                  </a:lnTo>
                  <a:lnTo>
                    <a:pt x="1513522" y="391962"/>
                  </a:lnTo>
                </a:path>
                <a:path w="3931284" h="2648585">
                  <a:moveTo>
                    <a:pt x="546066" y="958720"/>
                  </a:moveTo>
                  <a:lnTo>
                    <a:pt x="539819" y="937279"/>
                  </a:lnTo>
                  <a:lnTo>
                    <a:pt x="534459" y="915627"/>
                  </a:lnTo>
                  <a:lnTo>
                    <a:pt x="529991" y="893787"/>
                  </a:lnTo>
                  <a:lnTo>
                    <a:pt x="526422" y="871785"/>
                  </a:lnTo>
                </a:path>
              </a:pathLst>
            </a:custGeom>
            <a:ln w="9524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346210" y="4039975"/>
            <a:ext cx="304800" cy="304800"/>
            <a:chOff x="2822210" y="4039975"/>
            <a:chExt cx="304800" cy="304800"/>
          </a:xfrm>
        </p:grpSpPr>
        <p:sp>
          <p:nvSpPr>
            <p:cNvPr id="11" name="object 11"/>
            <p:cNvSpPr/>
            <p:nvPr/>
          </p:nvSpPr>
          <p:spPr>
            <a:xfrm>
              <a:off x="2826972" y="4044738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147483" y="294966"/>
                  </a:moveTo>
                  <a:lnTo>
                    <a:pt x="100867" y="287447"/>
                  </a:lnTo>
                  <a:lnTo>
                    <a:pt x="60381" y="266511"/>
                  </a:lnTo>
                  <a:lnTo>
                    <a:pt x="28455" y="234585"/>
                  </a:lnTo>
                  <a:lnTo>
                    <a:pt x="7518" y="194099"/>
                  </a:lnTo>
                  <a:lnTo>
                    <a:pt x="0" y="147483"/>
                  </a:lnTo>
                  <a:lnTo>
                    <a:pt x="7518" y="100867"/>
                  </a:lnTo>
                  <a:lnTo>
                    <a:pt x="28455" y="60381"/>
                  </a:lnTo>
                  <a:lnTo>
                    <a:pt x="60381" y="28455"/>
                  </a:lnTo>
                  <a:lnTo>
                    <a:pt x="100867" y="7518"/>
                  </a:lnTo>
                  <a:lnTo>
                    <a:pt x="147483" y="0"/>
                  </a:lnTo>
                  <a:lnTo>
                    <a:pt x="194099" y="7518"/>
                  </a:lnTo>
                  <a:lnTo>
                    <a:pt x="234585" y="28455"/>
                  </a:lnTo>
                  <a:lnTo>
                    <a:pt x="266510" y="60381"/>
                  </a:lnTo>
                  <a:lnTo>
                    <a:pt x="287447" y="100867"/>
                  </a:lnTo>
                  <a:lnTo>
                    <a:pt x="294966" y="147483"/>
                  </a:lnTo>
                  <a:lnTo>
                    <a:pt x="287447" y="194099"/>
                  </a:lnTo>
                  <a:lnTo>
                    <a:pt x="266510" y="234585"/>
                  </a:lnTo>
                  <a:lnTo>
                    <a:pt x="234585" y="266511"/>
                  </a:lnTo>
                  <a:lnTo>
                    <a:pt x="194099" y="287447"/>
                  </a:lnTo>
                  <a:lnTo>
                    <a:pt x="147483" y="294966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26972" y="4044738"/>
              <a:ext cx="295275" cy="295275"/>
            </a:xfrm>
            <a:custGeom>
              <a:avLst/>
              <a:gdLst/>
              <a:ahLst/>
              <a:cxnLst/>
              <a:rect l="l" t="t" r="r" b="b"/>
              <a:pathLst>
                <a:path w="295275" h="295275">
                  <a:moveTo>
                    <a:pt x="294966" y="147483"/>
                  </a:moveTo>
                  <a:lnTo>
                    <a:pt x="287447" y="194099"/>
                  </a:lnTo>
                  <a:lnTo>
                    <a:pt x="266510" y="234585"/>
                  </a:lnTo>
                  <a:lnTo>
                    <a:pt x="234585" y="266511"/>
                  </a:lnTo>
                  <a:lnTo>
                    <a:pt x="194099" y="287447"/>
                  </a:lnTo>
                  <a:lnTo>
                    <a:pt x="147483" y="294966"/>
                  </a:lnTo>
                  <a:lnTo>
                    <a:pt x="100867" y="287447"/>
                  </a:lnTo>
                  <a:lnTo>
                    <a:pt x="60381" y="266511"/>
                  </a:lnTo>
                  <a:lnTo>
                    <a:pt x="28455" y="234585"/>
                  </a:lnTo>
                  <a:lnTo>
                    <a:pt x="7518" y="194099"/>
                  </a:lnTo>
                  <a:lnTo>
                    <a:pt x="0" y="147483"/>
                  </a:lnTo>
                  <a:lnTo>
                    <a:pt x="7518" y="100867"/>
                  </a:lnTo>
                  <a:lnTo>
                    <a:pt x="28455" y="60381"/>
                  </a:lnTo>
                  <a:lnTo>
                    <a:pt x="60381" y="28455"/>
                  </a:lnTo>
                  <a:lnTo>
                    <a:pt x="100867" y="7518"/>
                  </a:lnTo>
                  <a:lnTo>
                    <a:pt x="147483" y="0"/>
                  </a:lnTo>
                  <a:lnTo>
                    <a:pt x="194099" y="7518"/>
                  </a:lnTo>
                  <a:lnTo>
                    <a:pt x="234585" y="28455"/>
                  </a:lnTo>
                  <a:lnTo>
                    <a:pt x="266510" y="60381"/>
                  </a:lnTo>
                  <a:lnTo>
                    <a:pt x="287447" y="100867"/>
                  </a:lnTo>
                  <a:lnTo>
                    <a:pt x="294966" y="147483"/>
                  </a:lnTo>
                  <a:close/>
                </a:path>
              </a:pathLst>
            </a:custGeom>
            <a:ln w="9524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10495" y="2786925"/>
            <a:ext cx="1346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10">
                <a:solidFill>
                  <a:srgbClr val="666666"/>
                </a:solidFill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55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C02216-3E40-46E2-BF15-D825244D039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D84FEE9-4C97-4BC3-954D-08C6B18EEF4B}"/>
              </a:ext>
            </a:extLst>
          </p:cNvPr>
          <p:cNvSpPr txBox="1">
            <a:spLocks/>
          </p:cNvSpPr>
          <p:nvPr/>
        </p:nvSpPr>
        <p:spPr>
          <a:xfrm>
            <a:off x="1505663" y="1046919"/>
            <a:ext cx="10190833" cy="4546116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The cybernetic foundation of </a:t>
            </a: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{AI} 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explains its </a:t>
            </a: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insatiable hunger for 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Big data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, with the </a:t>
            </a: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promise to solve 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societal challenges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ranging from: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endParaRPr lang="en-US" sz="40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 marL="1076325"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Health - Climate Change - Safety </a:t>
            </a:r>
          </a:p>
          <a:p>
            <a:pPr marL="1076325"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up to Cyber Physical Systems </a:t>
            </a:r>
            <a:r>
              <a:rPr lang="en-US" sz="4000" b="1" dirty="0">
                <a:solidFill>
                  <a:srgbClr val="FF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{CPSs}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: Robotics &amp; Driverless Cars </a:t>
            </a:r>
          </a:p>
        </p:txBody>
      </p:sp>
    </p:spTree>
    <p:extLst>
      <p:ext uri="{BB962C8B-B14F-4D97-AF65-F5344CB8AC3E}">
        <p14:creationId xmlns:p14="http://schemas.microsoft.com/office/powerpoint/2010/main" val="924760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3578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Where</a:t>
            </a:r>
            <a:r>
              <a:rPr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Does</a:t>
            </a:r>
            <a:r>
              <a:rPr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Learning</a:t>
            </a:r>
            <a:r>
              <a:rPr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Happen?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0626" y="1580875"/>
            <a:ext cx="6670749" cy="41055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6967" y="6080238"/>
            <a:ext cx="16941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75">
                <a:solidFill>
                  <a:srgbClr val="CC0000"/>
                </a:solidFill>
                <a:latin typeface="Arial"/>
                <a:cs typeface="Arial"/>
              </a:rPr>
              <a:t>sigmoid</a:t>
            </a:r>
            <a:r>
              <a:rPr sz="1400" b="1" spc="-105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130">
                <a:solidFill>
                  <a:srgbClr val="CC0000"/>
                </a:solidFill>
                <a:latin typeface="Arial"/>
                <a:cs typeface="Arial"/>
              </a:rPr>
              <a:t>function</a:t>
            </a:r>
            <a:r>
              <a:rPr sz="1400" b="1" spc="10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190">
                <a:solidFill>
                  <a:srgbClr val="CC0000"/>
                </a:solidFill>
                <a:latin typeface="Arial"/>
                <a:cs typeface="Arial"/>
              </a:rPr>
              <a:t>slope?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77917" y="6150738"/>
            <a:ext cx="7854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85">
                <a:solidFill>
                  <a:srgbClr val="0F9D58"/>
                </a:solidFill>
                <a:latin typeface="Arial"/>
                <a:cs typeface="Arial"/>
              </a:rPr>
              <a:t>lin</a:t>
            </a:r>
            <a:r>
              <a:rPr sz="1400" b="1" spc="-260">
                <a:solidFill>
                  <a:srgbClr val="0F9D58"/>
                </a:solidFill>
                <a:latin typeface="Arial"/>
                <a:cs typeface="Arial"/>
              </a:rPr>
              <a:t>k</a:t>
            </a:r>
            <a:r>
              <a:rPr sz="1400" b="1" spc="13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215">
                <a:solidFill>
                  <a:srgbClr val="0F9D58"/>
                </a:solidFill>
                <a:latin typeface="Arial"/>
                <a:cs typeface="Arial"/>
              </a:rPr>
              <a:t>weight?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73325" y="5138250"/>
            <a:ext cx="3161665" cy="932180"/>
            <a:chOff x="3549324" y="5138250"/>
            <a:chExt cx="3161665" cy="932180"/>
          </a:xfrm>
        </p:grpSpPr>
        <p:sp>
          <p:nvSpPr>
            <p:cNvPr id="7" name="object 7"/>
            <p:cNvSpPr/>
            <p:nvPr/>
          </p:nvSpPr>
          <p:spPr>
            <a:xfrm>
              <a:off x="6277569" y="5159001"/>
              <a:ext cx="423545" cy="882015"/>
            </a:xfrm>
            <a:custGeom>
              <a:avLst/>
              <a:gdLst/>
              <a:ahLst/>
              <a:cxnLst/>
              <a:rect l="l" t="t" r="r" b="b"/>
              <a:pathLst>
                <a:path w="423545" h="882014">
                  <a:moveTo>
                    <a:pt x="423327" y="881423"/>
                  </a:moveTo>
                  <a:lnTo>
                    <a:pt x="411074" y="833708"/>
                  </a:lnTo>
                  <a:lnTo>
                    <a:pt x="399705" y="785635"/>
                  </a:lnTo>
                  <a:lnTo>
                    <a:pt x="388929" y="737319"/>
                  </a:lnTo>
                  <a:lnTo>
                    <a:pt x="378459" y="688873"/>
                  </a:lnTo>
                  <a:lnTo>
                    <a:pt x="368005" y="640411"/>
                  </a:lnTo>
                  <a:lnTo>
                    <a:pt x="357276" y="592048"/>
                  </a:lnTo>
                  <a:lnTo>
                    <a:pt x="345985" y="543896"/>
                  </a:lnTo>
                  <a:lnTo>
                    <a:pt x="333840" y="496071"/>
                  </a:lnTo>
                  <a:lnTo>
                    <a:pt x="320554" y="448686"/>
                  </a:lnTo>
                  <a:lnTo>
                    <a:pt x="305837" y="401854"/>
                  </a:lnTo>
                  <a:lnTo>
                    <a:pt x="289398" y="355691"/>
                  </a:lnTo>
                  <a:lnTo>
                    <a:pt x="270950" y="310309"/>
                  </a:lnTo>
                  <a:lnTo>
                    <a:pt x="250202" y="265823"/>
                  </a:lnTo>
                  <a:lnTo>
                    <a:pt x="224692" y="221691"/>
                  </a:lnTo>
                  <a:lnTo>
                    <a:pt x="194661" y="180296"/>
                  </a:lnTo>
                  <a:lnTo>
                    <a:pt x="161353" y="141091"/>
                  </a:lnTo>
                  <a:lnTo>
                    <a:pt x="126011" y="103525"/>
                  </a:lnTo>
                  <a:lnTo>
                    <a:pt x="89877" y="67048"/>
                  </a:lnTo>
                  <a:lnTo>
                    <a:pt x="66058" y="42481"/>
                  </a:lnTo>
                  <a:lnTo>
                    <a:pt x="37745" y="15591"/>
                  </a:lnTo>
                  <a:lnTo>
                    <a:pt x="13055" y="0"/>
                  </a:lnTo>
                  <a:lnTo>
                    <a:pt x="102" y="9323"/>
                  </a:lnTo>
                  <a:lnTo>
                    <a:pt x="0" y="51913"/>
                  </a:lnTo>
                  <a:lnTo>
                    <a:pt x="10422" y="94004"/>
                  </a:lnTo>
                  <a:lnTo>
                    <a:pt x="26025" y="135963"/>
                  </a:lnTo>
                  <a:lnTo>
                    <a:pt x="41466" y="178156"/>
                  </a:lnTo>
                  <a:lnTo>
                    <a:pt x="51402" y="220948"/>
                  </a:lnTo>
                  <a:lnTo>
                    <a:pt x="53099" y="240034"/>
                  </a:lnTo>
                  <a:lnTo>
                    <a:pt x="55645" y="261562"/>
                  </a:lnTo>
                  <a:lnTo>
                    <a:pt x="60882" y="277209"/>
                  </a:lnTo>
                  <a:lnTo>
                    <a:pt x="70652" y="278648"/>
                  </a:lnTo>
                  <a:lnTo>
                    <a:pt x="91088" y="249906"/>
                  </a:lnTo>
                  <a:lnTo>
                    <a:pt x="90920" y="211163"/>
                  </a:lnTo>
                  <a:lnTo>
                    <a:pt x="77968" y="166914"/>
                  </a:lnTo>
                  <a:lnTo>
                    <a:pt x="60055" y="121653"/>
                  </a:lnTo>
                  <a:lnTo>
                    <a:pt x="45002" y="79873"/>
                  </a:lnTo>
                  <a:lnTo>
                    <a:pt x="37430" y="60631"/>
                  </a:lnTo>
                  <a:lnTo>
                    <a:pt x="28232" y="38935"/>
                  </a:lnTo>
                  <a:lnTo>
                    <a:pt x="24214" y="21678"/>
                  </a:lnTo>
                  <a:lnTo>
                    <a:pt x="32177" y="15748"/>
                  </a:lnTo>
                  <a:lnTo>
                    <a:pt x="70917" y="25207"/>
                  </a:lnTo>
                  <a:lnTo>
                    <a:pt x="107881" y="41319"/>
                  </a:lnTo>
                  <a:lnTo>
                    <a:pt x="143862" y="60677"/>
                  </a:lnTo>
                  <a:lnTo>
                    <a:pt x="179652" y="79873"/>
                  </a:lnTo>
                  <a:lnTo>
                    <a:pt x="200649" y="90248"/>
                  </a:lnTo>
                  <a:lnTo>
                    <a:pt x="224942" y="102989"/>
                  </a:lnTo>
                  <a:lnTo>
                    <a:pt x="241022" y="113791"/>
                  </a:lnTo>
                  <a:lnTo>
                    <a:pt x="237377" y="118348"/>
                  </a:lnTo>
                  <a:lnTo>
                    <a:pt x="198513" y="109768"/>
                  </a:lnTo>
                  <a:lnTo>
                    <a:pt x="163233" y="88504"/>
                  </a:lnTo>
                  <a:lnTo>
                    <a:pt x="129431" y="61269"/>
                  </a:lnTo>
                  <a:lnTo>
                    <a:pt x="94998" y="34780"/>
                  </a:lnTo>
                  <a:lnTo>
                    <a:pt x="57827" y="15748"/>
                  </a:lnTo>
                </a:path>
              </a:pathLst>
            </a:custGeom>
            <a:ln w="1904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58849" y="5147775"/>
              <a:ext cx="376555" cy="913130"/>
            </a:xfrm>
            <a:custGeom>
              <a:avLst/>
              <a:gdLst/>
              <a:ahLst/>
              <a:cxnLst/>
              <a:rect l="l" t="t" r="r" b="b"/>
              <a:pathLst>
                <a:path w="376554" h="913129">
                  <a:moveTo>
                    <a:pt x="0" y="913039"/>
                  </a:moveTo>
                  <a:lnTo>
                    <a:pt x="14850" y="862230"/>
                  </a:lnTo>
                  <a:lnTo>
                    <a:pt x="30786" y="811754"/>
                  </a:lnTo>
                  <a:lnTo>
                    <a:pt x="47700" y="761585"/>
                  </a:lnTo>
                  <a:lnTo>
                    <a:pt x="65484" y="711696"/>
                  </a:lnTo>
                  <a:lnTo>
                    <a:pt x="84029" y="662058"/>
                  </a:lnTo>
                  <a:lnTo>
                    <a:pt x="103225" y="612645"/>
                  </a:lnTo>
                  <a:lnTo>
                    <a:pt x="122966" y="563429"/>
                  </a:lnTo>
                  <a:lnTo>
                    <a:pt x="143143" y="514383"/>
                  </a:lnTo>
                  <a:lnTo>
                    <a:pt x="163646" y="465479"/>
                  </a:lnTo>
                  <a:lnTo>
                    <a:pt x="184368" y="416690"/>
                  </a:lnTo>
                  <a:lnTo>
                    <a:pt x="205199" y="367989"/>
                  </a:lnTo>
                  <a:lnTo>
                    <a:pt x="225914" y="321459"/>
                  </a:lnTo>
                  <a:lnTo>
                    <a:pt x="246958" y="274873"/>
                  </a:lnTo>
                  <a:lnTo>
                    <a:pt x="266621" y="227825"/>
                  </a:lnTo>
                  <a:lnTo>
                    <a:pt x="283196" y="179908"/>
                  </a:lnTo>
                  <a:lnTo>
                    <a:pt x="294974" y="130714"/>
                  </a:lnTo>
                  <a:lnTo>
                    <a:pt x="303133" y="98427"/>
                  </a:lnTo>
                  <a:lnTo>
                    <a:pt x="314075" y="60748"/>
                  </a:lnTo>
                  <a:lnTo>
                    <a:pt x="320273" y="34008"/>
                  </a:lnTo>
                  <a:lnTo>
                    <a:pt x="314199" y="34539"/>
                  </a:lnTo>
                  <a:lnTo>
                    <a:pt x="285803" y="70173"/>
                  </a:lnTo>
                  <a:lnTo>
                    <a:pt x="256210" y="104872"/>
                  </a:lnTo>
                  <a:lnTo>
                    <a:pt x="226756" y="139673"/>
                  </a:lnTo>
                  <a:lnTo>
                    <a:pt x="198774" y="175614"/>
                  </a:lnTo>
                  <a:lnTo>
                    <a:pt x="174768" y="220763"/>
                  </a:lnTo>
                  <a:lnTo>
                    <a:pt x="168361" y="239206"/>
                  </a:lnTo>
                  <a:lnTo>
                    <a:pt x="173124" y="239739"/>
                  </a:lnTo>
                  <a:lnTo>
                    <a:pt x="212170" y="201523"/>
                  </a:lnTo>
                  <a:lnTo>
                    <a:pt x="251027" y="162981"/>
                  </a:lnTo>
                  <a:lnTo>
                    <a:pt x="287808" y="122736"/>
                  </a:lnTo>
                  <a:lnTo>
                    <a:pt x="320624" y="79414"/>
                  </a:lnTo>
                  <a:lnTo>
                    <a:pt x="338060" y="22432"/>
                  </a:lnTo>
                  <a:lnTo>
                    <a:pt x="343238" y="0"/>
                  </a:lnTo>
                  <a:lnTo>
                    <a:pt x="346274" y="2489"/>
                  </a:lnTo>
                  <a:lnTo>
                    <a:pt x="348702" y="45649"/>
                  </a:lnTo>
                  <a:lnTo>
                    <a:pt x="348432" y="88944"/>
                  </a:lnTo>
                  <a:lnTo>
                    <a:pt x="347084" y="132292"/>
                  </a:lnTo>
                  <a:lnTo>
                    <a:pt x="346274" y="175614"/>
                  </a:lnTo>
                  <a:lnTo>
                    <a:pt x="346934" y="206427"/>
                  </a:lnTo>
                  <a:lnTo>
                    <a:pt x="349102" y="242591"/>
                  </a:lnTo>
                  <a:lnTo>
                    <a:pt x="353063" y="267711"/>
                  </a:lnTo>
                  <a:lnTo>
                    <a:pt x="359099" y="265389"/>
                  </a:lnTo>
                  <a:lnTo>
                    <a:pt x="371089" y="218431"/>
                  </a:lnTo>
                  <a:lnTo>
                    <a:pt x="376415" y="168166"/>
                  </a:lnTo>
                  <a:lnTo>
                    <a:pt x="373180" y="118295"/>
                  </a:lnTo>
                  <a:lnTo>
                    <a:pt x="359490" y="72519"/>
                  </a:lnTo>
                  <a:lnTo>
                    <a:pt x="333449" y="34539"/>
                  </a:lnTo>
                </a:path>
              </a:pathLst>
            </a:custGeom>
            <a:ln w="19049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0391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10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Key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Points</a:t>
            </a:r>
            <a:endParaRPr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74201" y="1474176"/>
            <a:ext cx="5043805" cy="4347845"/>
          </a:xfrm>
          <a:custGeom>
            <a:avLst/>
            <a:gdLst/>
            <a:ahLst/>
            <a:cxnLst/>
            <a:rect l="l" t="t" r="r" b="b"/>
            <a:pathLst>
              <a:path w="5043805" h="4347845">
                <a:moveTo>
                  <a:pt x="403499" y="4347599"/>
                </a:moveTo>
                <a:lnTo>
                  <a:pt x="0" y="484799"/>
                </a:lnTo>
                <a:lnTo>
                  <a:pt x="4640099" y="0"/>
                </a:lnTo>
                <a:lnTo>
                  <a:pt x="5043599" y="3862799"/>
                </a:lnTo>
                <a:lnTo>
                  <a:pt x="403499" y="4347599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1300000">
            <a:off x="3793666" y="2776574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1.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4197720" y="2547647"/>
            <a:ext cx="380780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5952">
                <a:latin typeface="Arial"/>
                <a:cs typeface="Arial"/>
              </a:rPr>
              <a:t>Natural</a:t>
            </a:r>
            <a:r>
              <a:rPr sz="2100" spc="-67" baseline="-5952">
                <a:latin typeface="Arial"/>
                <a:cs typeface="Arial"/>
              </a:rPr>
              <a:t> </a:t>
            </a:r>
            <a:r>
              <a:rPr sz="2100" spc="-7" baseline="-1984">
                <a:latin typeface="Arial"/>
                <a:cs typeface="Arial"/>
              </a:rPr>
              <a:t>brains</a:t>
            </a:r>
            <a:r>
              <a:rPr sz="2100" spc="-60" baseline="-1984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can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do</a:t>
            </a:r>
            <a:r>
              <a:rPr sz="2100" spc="-52" baseline="1984">
                <a:latin typeface="Arial"/>
                <a:cs typeface="Arial"/>
              </a:rPr>
              <a:t> </a:t>
            </a:r>
            <a:r>
              <a:rPr sz="2100" b="1" spc="-7" baseline="3968">
                <a:solidFill>
                  <a:srgbClr val="0000FF"/>
                </a:solidFill>
                <a:latin typeface="Arial"/>
                <a:cs typeface="Arial"/>
              </a:rPr>
              <a:t>sophisticated</a:t>
            </a:r>
            <a:r>
              <a:rPr sz="2100" b="1" spc="-60" baseline="3968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9920">
                <a:latin typeface="Arial"/>
                <a:cs typeface="Arial"/>
              </a:rPr>
              <a:t>things,</a:t>
            </a:r>
            <a:r>
              <a:rPr sz="2100" spc="-60" baseline="9920">
                <a:latin typeface="Arial"/>
                <a:cs typeface="Arial"/>
              </a:rPr>
              <a:t> </a:t>
            </a:r>
            <a:r>
              <a:rPr sz="2100" spc="-7" baseline="11904">
                <a:latin typeface="Arial"/>
                <a:cs typeface="Arial"/>
              </a:rPr>
              <a:t>and</a:t>
            </a:r>
            <a:endParaRPr sz="2100" baseline="1190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223447" y="2790793"/>
            <a:ext cx="3809071" cy="18402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ts val="1365"/>
              </a:lnSpc>
              <a:spcBef>
                <a:spcPts val="35"/>
              </a:spcBef>
            </a:pPr>
            <a:r>
              <a:rPr sz="1400" spc="-5">
                <a:latin typeface="Arial"/>
                <a:cs typeface="Arial"/>
              </a:rPr>
              <a:t>are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incredibly</a:t>
            </a:r>
            <a:r>
              <a:rPr sz="2100" spc="-60" baseline="1984">
                <a:latin typeface="Arial"/>
                <a:cs typeface="Arial"/>
              </a:rPr>
              <a:t> </a:t>
            </a:r>
            <a:r>
              <a:rPr sz="2100" b="1" spc="-7" baseline="5952">
                <a:solidFill>
                  <a:srgbClr val="0000FF"/>
                </a:solidFill>
                <a:latin typeface="Arial"/>
                <a:cs typeface="Arial"/>
              </a:rPr>
              <a:t>resilient</a:t>
            </a:r>
            <a:r>
              <a:rPr sz="2100" b="1" spc="-60" baseline="5952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9920">
                <a:latin typeface="Arial"/>
                <a:cs typeface="Arial"/>
              </a:rPr>
              <a:t>to</a:t>
            </a:r>
            <a:r>
              <a:rPr sz="2100" spc="-60" baseline="9920">
                <a:latin typeface="Arial"/>
                <a:cs typeface="Arial"/>
              </a:rPr>
              <a:t> </a:t>
            </a:r>
            <a:r>
              <a:rPr sz="2100" spc="-7" baseline="9920">
                <a:latin typeface="Arial"/>
                <a:cs typeface="Arial"/>
              </a:rPr>
              <a:t>damage</a:t>
            </a:r>
            <a:r>
              <a:rPr sz="2100" spc="-60" baseline="9920">
                <a:latin typeface="Arial"/>
                <a:cs typeface="Arial"/>
              </a:rPr>
              <a:t> </a:t>
            </a:r>
            <a:r>
              <a:rPr sz="2100" spc="-7" baseline="13888">
                <a:latin typeface="Arial"/>
                <a:cs typeface="Arial"/>
              </a:rPr>
              <a:t>and</a:t>
            </a:r>
            <a:r>
              <a:rPr sz="2100" spc="-60" baseline="13888">
                <a:latin typeface="Arial"/>
                <a:cs typeface="Arial"/>
              </a:rPr>
              <a:t> </a:t>
            </a:r>
            <a:r>
              <a:rPr sz="2100" spc="-7" baseline="15873">
                <a:latin typeface="Arial"/>
                <a:cs typeface="Arial"/>
              </a:rPr>
              <a:t>imperfect</a:t>
            </a:r>
            <a:endParaRPr sz="2100" baseline="1587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4250822" y="3084450"/>
            <a:ext cx="295873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>
                <a:latin typeface="Arial"/>
                <a:cs typeface="Arial"/>
              </a:rPr>
              <a:t>signals</a:t>
            </a:r>
            <a:r>
              <a:rPr sz="1400" spc="-50">
                <a:latin typeface="Arial"/>
                <a:cs typeface="Arial"/>
              </a:rPr>
              <a:t> </a:t>
            </a:r>
            <a:r>
              <a:rPr sz="2100" spc="-7" baseline="3968">
                <a:latin typeface="Arial"/>
                <a:cs typeface="Arial"/>
              </a:rPr>
              <a:t>..</a:t>
            </a:r>
            <a:r>
              <a:rPr sz="2100" spc="-75" baseline="3968">
                <a:latin typeface="Arial"/>
                <a:cs typeface="Arial"/>
              </a:rPr>
              <a:t> </a:t>
            </a:r>
            <a:r>
              <a:rPr sz="2100" spc="-7" baseline="3968">
                <a:latin typeface="Arial"/>
                <a:cs typeface="Arial"/>
              </a:rPr>
              <a:t>unlike</a:t>
            </a:r>
            <a:r>
              <a:rPr sz="2100" spc="-75" baseline="3968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traditional</a:t>
            </a:r>
            <a:r>
              <a:rPr sz="2100" spc="-75" baseline="5952">
                <a:latin typeface="Arial"/>
                <a:cs typeface="Arial"/>
              </a:rPr>
              <a:t> </a:t>
            </a:r>
            <a:r>
              <a:rPr sz="2100" baseline="11904">
                <a:latin typeface="Arial"/>
                <a:cs typeface="Arial"/>
              </a:rPr>
              <a:t>computing.</a:t>
            </a:r>
          </a:p>
        </p:txBody>
      </p:sp>
      <p:sp>
        <p:nvSpPr>
          <p:cNvPr id="8" name="object 8"/>
          <p:cNvSpPr txBox="1"/>
          <p:nvPr/>
        </p:nvSpPr>
        <p:spPr>
          <a:xfrm rot="21300000">
            <a:off x="3896582" y="3761813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2.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1300000">
            <a:off x="4301065" y="3543713"/>
            <a:ext cx="3599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9920">
                <a:latin typeface="Arial"/>
                <a:cs typeface="Arial"/>
              </a:rPr>
              <a:t>Trying</a:t>
            </a:r>
            <a:r>
              <a:rPr sz="2100" spc="-67" baseline="-9920">
                <a:latin typeface="Arial"/>
                <a:cs typeface="Arial"/>
              </a:rPr>
              <a:t> </a:t>
            </a:r>
            <a:r>
              <a:rPr sz="2100" spc="-7" baseline="-7936">
                <a:latin typeface="Arial"/>
                <a:cs typeface="Arial"/>
              </a:rPr>
              <a:t>to</a:t>
            </a:r>
            <a:r>
              <a:rPr sz="2100" spc="-60" baseline="-7936">
                <a:latin typeface="Arial"/>
                <a:cs typeface="Arial"/>
              </a:rPr>
              <a:t> </a:t>
            </a:r>
            <a:r>
              <a:rPr sz="2100" baseline="-5952">
                <a:latin typeface="Arial"/>
                <a:cs typeface="Arial"/>
              </a:rPr>
              <a:t>copy</a:t>
            </a:r>
            <a:r>
              <a:rPr sz="2100" spc="-60" baseline="-5952"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biological</a:t>
            </a:r>
            <a:r>
              <a:rPr sz="2100" spc="-60" baseline="-3968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brains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partly</a:t>
            </a:r>
            <a:r>
              <a:rPr sz="2100" spc="-60" baseline="1984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inspired</a:t>
            </a:r>
            <a:endParaRPr sz="2100" baseline="5952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21300000">
            <a:off x="4329135" y="3865324"/>
            <a:ext cx="215365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b="1" spc="-5">
                <a:solidFill>
                  <a:srgbClr val="0000FF"/>
                </a:solidFill>
                <a:latin typeface="Arial"/>
                <a:cs typeface="Arial"/>
              </a:rPr>
              <a:t>artificial</a:t>
            </a:r>
            <a:r>
              <a:rPr sz="1400" b="1" spc="-7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b="1" spc="-7" baseline="3968">
                <a:solidFill>
                  <a:srgbClr val="0000FF"/>
                </a:solidFill>
                <a:latin typeface="Arial"/>
                <a:cs typeface="Arial"/>
              </a:rPr>
              <a:t>neural</a:t>
            </a:r>
            <a:r>
              <a:rPr sz="2100" b="1" spc="-97" baseline="3968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b="1" spc="-7" baseline="5952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r>
              <a:rPr sz="2100" spc="-7" baseline="11904">
                <a:latin typeface="Arial"/>
                <a:cs typeface="Arial"/>
              </a:rPr>
              <a:t>.</a:t>
            </a:r>
            <a:endParaRPr sz="2100" baseline="11904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 rot="21300000">
            <a:off x="3973769" y="4500743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3.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 rot="21300000">
            <a:off x="4377885" y="4273360"/>
            <a:ext cx="377799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b="1" spc="-7" baseline="-5952">
                <a:solidFill>
                  <a:srgbClr val="0000FF"/>
                </a:solidFill>
                <a:latin typeface="Arial"/>
                <a:cs typeface="Arial"/>
              </a:rPr>
              <a:t>Link</a:t>
            </a:r>
            <a:r>
              <a:rPr sz="2100" b="1" spc="-60" baseline="-5952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b="1" spc="-7" baseline="-3968">
                <a:solidFill>
                  <a:srgbClr val="0000FF"/>
                </a:solidFill>
                <a:latin typeface="Arial"/>
                <a:cs typeface="Arial"/>
              </a:rPr>
              <a:t>weights</a:t>
            </a:r>
            <a:r>
              <a:rPr sz="2100" b="1" spc="-37" baseline="-3968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are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the</a:t>
            </a:r>
            <a:r>
              <a:rPr sz="2100" spc="-60" baseline="1984">
                <a:latin typeface="Arial"/>
                <a:cs typeface="Arial"/>
              </a:rPr>
              <a:t> </a:t>
            </a:r>
            <a:r>
              <a:rPr sz="2100" spc="-7" baseline="3968">
                <a:latin typeface="Arial"/>
                <a:cs typeface="Arial"/>
              </a:rPr>
              <a:t>adjustable</a:t>
            </a:r>
            <a:r>
              <a:rPr sz="2100" spc="-52" baseline="3968">
                <a:latin typeface="Arial"/>
                <a:cs typeface="Arial"/>
              </a:rPr>
              <a:t> </a:t>
            </a:r>
            <a:r>
              <a:rPr sz="2100" spc="-7" baseline="7936">
                <a:latin typeface="Arial"/>
                <a:cs typeface="Arial"/>
              </a:rPr>
              <a:t>parameter</a:t>
            </a:r>
            <a:r>
              <a:rPr sz="2100" spc="-60" baseline="7936">
                <a:latin typeface="Arial"/>
                <a:cs typeface="Arial"/>
              </a:rPr>
              <a:t> </a:t>
            </a:r>
            <a:r>
              <a:rPr sz="2100" baseline="11904">
                <a:latin typeface="Arial"/>
                <a:cs typeface="Arial"/>
              </a:rPr>
              <a:t>-</a:t>
            </a:r>
            <a:r>
              <a:rPr sz="2100" spc="-60" baseline="11904">
                <a:latin typeface="Arial"/>
                <a:cs typeface="Arial"/>
              </a:rPr>
              <a:t> </a:t>
            </a:r>
            <a:r>
              <a:rPr sz="2100" spc="-7" baseline="11904">
                <a:latin typeface="Arial"/>
                <a:cs typeface="Arial"/>
              </a:rPr>
              <a:t>it’s</a:t>
            </a:r>
            <a:endParaRPr sz="2100" baseline="1190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 rot="21300000">
            <a:off x="4406223" y="4599135"/>
            <a:ext cx="22517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3968">
                <a:latin typeface="Arial"/>
                <a:cs typeface="Arial"/>
              </a:rPr>
              <a:t>where</a:t>
            </a:r>
            <a:r>
              <a:rPr sz="2100" spc="-82" baseline="-3968">
                <a:latin typeface="Arial"/>
                <a:cs typeface="Arial"/>
              </a:rPr>
              <a:t> </a:t>
            </a:r>
            <a:r>
              <a:rPr sz="2100" spc="-7" baseline="-1984">
                <a:latin typeface="Arial"/>
                <a:cs typeface="Arial"/>
              </a:rPr>
              <a:t>the</a:t>
            </a:r>
            <a:r>
              <a:rPr sz="2100" spc="-82" baseline="-1984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learning</a:t>
            </a:r>
            <a:r>
              <a:rPr sz="1400" spc="-55">
                <a:latin typeface="Arial"/>
                <a:cs typeface="Arial"/>
              </a:rPr>
              <a:t> </a:t>
            </a:r>
            <a:r>
              <a:rPr sz="2100" spc="-7" baseline="3968">
                <a:latin typeface="Arial"/>
                <a:cs typeface="Arial"/>
              </a:rPr>
              <a:t>happens.</a:t>
            </a:r>
            <a:endParaRPr sz="2100" baseline="3968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118" y="4364499"/>
            <a:ext cx="1180374" cy="14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92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521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Feeding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Signals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Forward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8575" y="1551500"/>
            <a:ext cx="5754848" cy="36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59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521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Feeding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Signals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Forward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4251" y="1613499"/>
            <a:ext cx="7643501" cy="35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40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521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Feeding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Signals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Forward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9076" y="1362275"/>
            <a:ext cx="7213849" cy="41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18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10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Matrix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Multiplication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8684" y="1207751"/>
            <a:ext cx="4654624" cy="538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4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10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Matrix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Multiplication</a:t>
            </a:r>
            <a:endParaRPr>
              <a:latin typeface="Roboto"/>
              <a:cs typeface="Roboto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28325" y="1785662"/>
            <a:ext cx="7335520" cy="1943735"/>
            <a:chOff x="904325" y="1779524"/>
            <a:chExt cx="7335520" cy="1943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325" y="2094700"/>
              <a:ext cx="7335349" cy="16284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15215" y="1789049"/>
              <a:ext cx="1849120" cy="494665"/>
            </a:xfrm>
            <a:custGeom>
              <a:avLst/>
              <a:gdLst/>
              <a:ahLst/>
              <a:cxnLst/>
              <a:rect l="l" t="t" r="r" b="b"/>
              <a:pathLst>
                <a:path w="1849120" h="494664">
                  <a:moveTo>
                    <a:pt x="137963" y="0"/>
                  </a:moveTo>
                  <a:lnTo>
                    <a:pt x="137963" y="0"/>
                  </a:lnTo>
                  <a:lnTo>
                    <a:pt x="137963" y="371899"/>
                  </a:lnTo>
                  <a:lnTo>
                    <a:pt x="143056" y="397562"/>
                  </a:lnTo>
                  <a:lnTo>
                    <a:pt x="152078" y="425314"/>
                  </a:lnTo>
                  <a:lnTo>
                    <a:pt x="155643" y="448802"/>
                  </a:lnTo>
                  <a:lnTo>
                    <a:pt x="144363" y="461674"/>
                  </a:lnTo>
                  <a:lnTo>
                    <a:pt x="80239" y="436571"/>
                  </a:lnTo>
                  <a:lnTo>
                    <a:pt x="47448" y="405277"/>
                  </a:lnTo>
                  <a:lnTo>
                    <a:pt x="20154" y="370576"/>
                  </a:lnTo>
                  <a:lnTo>
                    <a:pt x="0" y="318221"/>
                  </a:lnTo>
                  <a:lnTo>
                    <a:pt x="16113" y="314199"/>
                  </a:lnTo>
                  <a:lnTo>
                    <a:pt x="46317" y="331974"/>
                  </a:lnTo>
                  <a:lnTo>
                    <a:pt x="70552" y="363764"/>
                  </a:lnTo>
                  <a:lnTo>
                    <a:pt x="91121" y="402735"/>
                  </a:lnTo>
                  <a:lnTo>
                    <a:pt x="110329" y="442053"/>
                  </a:lnTo>
                  <a:lnTo>
                    <a:pt x="130482" y="474884"/>
                  </a:lnTo>
                  <a:lnTo>
                    <a:pt x="153883" y="494394"/>
                  </a:lnTo>
                  <a:lnTo>
                    <a:pt x="182838" y="493749"/>
                  </a:lnTo>
                  <a:lnTo>
                    <a:pt x="223542" y="473553"/>
                  </a:lnTo>
                  <a:lnTo>
                    <a:pt x="265439" y="444862"/>
                  </a:lnTo>
                  <a:lnTo>
                    <a:pt x="299809" y="410878"/>
                  </a:lnTo>
                  <a:lnTo>
                    <a:pt x="317932" y="374806"/>
                  </a:lnTo>
                  <a:lnTo>
                    <a:pt x="311088" y="339849"/>
                  </a:lnTo>
                  <a:lnTo>
                    <a:pt x="283875" y="327436"/>
                  </a:lnTo>
                  <a:lnTo>
                    <a:pt x="248831" y="344866"/>
                  </a:lnTo>
                  <a:lnTo>
                    <a:pt x="213928" y="381328"/>
                  </a:lnTo>
                  <a:lnTo>
                    <a:pt x="187139" y="426009"/>
                  </a:lnTo>
                  <a:lnTo>
                    <a:pt x="176438" y="468099"/>
                  </a:lnTo>
                </a:path>
                <a:path w="1849120" h="494664">
                  <a:moveTo>
                    <a:pt x="1669013" y="0"/>
                  </a:moveTo>
                  <a:lnTo>
                    <a:pt x="1669013" y="0"/>
                  </a:lnTo>
                  <a:lnTo>
                    <a:pt x="1669013" y="371899"/>
                  </a:lnTo>
                  <a:lnTo>
                    <a:pt x="1674106" y="397562"/>
                  </a:lnTo>
                  <a:lnTo>
                    <a:pt x="1683128" y="425314"/>
                  </a:lnTo>
                  <a:lnTo>
                    <a:pt x="1686693" y="448802"/>
                  </a:lnTo>
                  <a:lnTo>
                    <a:pt x="1675413" y="461674"/>
                  </a:lnTo>
                  <a:lnTo>
                    <a:pt x="1611289" y="436571"/>
                  </a:lnTo>
                  <a:lnTo>
                    <a:pt x="1578498" y="405277"/>
                  </a:lnTo>
                  <a:lnTo>
                    <a:pt x="1551204" y="370576"/>
                  </a:lnTo>
                  <a:lnTo>
                    <a:pt x="1531049" y="318221"/>
                  </a:lnTo>
                  <a:lnTo>
                    <a:pt x="1547163" y="314199"/>
                  </a:lnTo>
                  <a:lnTo>
                    <a:pt x="1577367" y="331974"/>
                  </a:lnTo>
                  <a:lnTo>
                    <a:pt x="1601602" y="363764"/>
                  </a:lnTo>
                  <a:lnTo>
                    <a:pt x="1622171" y="402735"/>
                  </a:lnTo>
                  <a:lnTo>
                    <a:pt x="1641379" y="442053"/>
                  </a:lnTo>
                  <a:lnTo>
                    <a:pt x="1661532" y="474884"/>
                  </a:lnTo>
                  <a:lnTo>
                    <a:pt x="1684933" y="494394"/>
                  </a:lnTo>
                  <a:lnTo>
                    <a:pt x="1713888" y="493749"/>
                  </a:lnTo>
                  <a:lnTo>
                    <a:pt x="1754592" y="473553"/>
                  </a:lnTo>
                  <a:lnTo>
                    <a:pt x="1796489" y="444862"/>
                  </a:lnTo>
                  <a:lnTo>
                    <a:pt x="1830859" y="410878"/>
                  </a:lnTo>
                  <a:lnTo>
                    <a:pt x="1848982" y="374806"/>
                  </a:lnTo>
                  <a:lnTo>
                    <a:pt x="1842138" y="339849"/>
                  </a:lnTo>
                  <a:lnTo>
                    <a:pt x="1814925" y="327436"/>
                  </a:lnTo>
                  <a:lnTo>
                    <a:pt x="1779881" y="344866"/>
                  </a:lnTo>
                  <a:lnTo>
                    <a:pt x="1744978" y="381328"/>
                  </a:lnTo>
                  <a:lnTo>
                    <a:pt x="1718189" y="426009"/>
                  </a:lnTo>
                  <a:lnTo>
                    <a:pt x="1707488" y="468099"/>
                  </a:lnTo>
                </a:path>
              </a:pathLst>
            </a:custGeom>
            <a:ln w="19049">
              <a:solidFill>
                <a:srgbClr val="0F9D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14199" y="4351078"/>
            <a:ext cx="305734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4800" b="1" spc="-935" dirty="0">
                <a:solidFill>
                  <a:srgbClr val="0000FF"/>
                </a:solidFill>
                <a:latin typeface="Arial"/>
                <a:cs typeface="Arial"/>
              </a:rPr>
              <a:t>W</a:t>
            </a:r>
            <a:r>
              <a:rPr lang="nl-NL" sz="4800" b="1" spc="-935" dirty="0">
                <a:solidFill>
                  <a:srgbClr val="0000FF"/>
                </a:solidFill>
                <a:latin typeface="Arial"/>
                <a:cs typeface="Arial"/>
              </a:rPr>
              <a:t>    </a:t>
            </a:r>
            <a:r>
              <a:rPr sz="4800" b="1" spc="-935" dirty="0">
                <a:solidFill>
                  <a:srgbClr val="0000FF"/>
                </a:solidFill>
                <a:latin typeface="Arial"/>
                <a:cs typeface="Arial"/>
              </a:rPr>
              <a:t>·</a:t>
            </a:r>
            <a:r>
              <a:rPr lang="nl-NL" sz="4800" b="1" spc="-935" dirty="0">
                <a:solidFill>
                  <a:srgbClr val="0000FF"/>
                </a:solidFill>
                <a:latin typeface="Arial"/>
                <a:cs typeface="Arial"/>
              </a:rPr>
              <a:t>     </a:t>
            </a:r>
            <a:r>
              <a:rPr sz="4800" b="1" spc="-405" dirty="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sz="4800" b="1" spc="4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800" b="1" spc="-29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4800" b="1" spc="45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4800" b="1" spc="-64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7979" y="5706812"/>
            <a:ext cx="8909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05">
                <a:solidFill>
                  <a:srgbClr val="0F9D58"/>
                </a:solidFill>
                <a:latin typeface="Arial"/>
                <a:cs typeface="Arial"/>
              </a:rPr>
              <a:t>dot</a:t>
            </a:r>
            <a:r>
              <a:rPr sz="1400" b="1" spc="65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20">
                <a:solidFill>
                  <a:srgbClr val="0F9D58"/>
                </a:solidFill>
                <a:latin typeface="Arial"/>
                <a:cs typeface="Arial"/>
              </a:rPr>
              <a:t>product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02146" y="5046529"/>
            <a:ext cx="1388110" cy="905510"/>
          </a:xfrm>
          <a:custGeom>
            <a:avLst/>
            <a:gdLst/>
            <a:ahLst/>
            <a:cxnLst/>
            <a:rect l="l" t="t" r="r" b="b"/>
            <a:pathLst>
              <a:path w="1388110" h="905510">
                <a:moveTo>
                  <a:pt x="1387790" y="872074"/>
                </a:moveTo>
                <a:lnTo>
                  <a:pt x="1339662" y="873935"/>
                </a:lnTo>
                <a:lnTo>
                  <a:pt x="1290798" y="876716"/>
                </a:lnTo>
                <a:lnTo>
                  <a:pt x="1241317" y="880187"/>
                </a:lnTo>
                <a:lnTo>
                  <a:pt x="1191338" y="884116"/>
                </a:lnTo>
                <a:lnTo>
                  <a:pt x="1140981" y="888272"/>
                </a:lnTo>
                <a:lnTo>
                  <a:pt x="1090365" y="892424"/>
                </a:lnTo>
                <a:lnTo>
                  <a:pt x="1039609" y="896339"/>
                </a:lnTo>
                <a:lnTo>
                  <a:pt x="988832" y="899788"/>
                </a:lnTo>
                <a:lnTo>
                  <a:pt x="938154" y="902538"/>
                </a:lnTo>
                <a:lnTo>
                  <a:pt x="887694" y="904358"/>
                </a:lnTo>
                <a:lnTo>
                  <a:pt x="837570" y="905017"/>
                </a:lnTo>
                <a:lnTo>
                  <a:pt x="787903" y="904284"/>
                </a:lnTo>
                <a:lnTo>
                  <a:pt x="738812" y="901927"/>
                </a:lnTo>
                <a:lnTo>
                  <a:pt x="690415" y="897714"/>
                </a:lnTo>
                <a:lnTo>
                  <a:pt x="642833" y="891416"/>
                </a:lnTo>
                <a:lnTo>
                  <a:pt x="596183" y="882799"/>
                </a:lnTo>
                <a:lnTo>
                  <a:pt x="550587" y="871634"/>
                </a:lnTo>
                <a:lnTo>
                  <a:pt x="506162" y="857688"/>
                </a:lnTo>
                <a:lnTo>
                  <a:pt x="463028" y="840731"/>
                </a:lnTo>
                <a:lnTo>
                  <a:pt x="421304" y="820530"/>
                </a:lnTo>
                <a:lnTo>
                  <a:pt x="381110" y="796855"/>
                </a:lnTo>
                <a:lnTo>
                  <a:pt x="342565" y="769474"/>
                </a:lnTo>
                <a:lnTo>
                  <a:pt x="308050" y="738667"/>
                </a:lnTo>
                <a:lnTo>
                  <a:pt x="278032" y="704118"/>
                </a:lnTo>
                <a:lnTo>
                  <a:pt x="251878" y="666356"/>
                </a:lnTo>
                <a:lnTo>
                  <a:pt x="228955" y="625912"/>
                </a:lnTo>
                <a:lnTo>
                  <a:pt x="208633" y="583314"/>
                </a:lnTo>
                <a:lnTo>
                  <a:pt x="190278" y="539092"/>
                </a:lnTo>
                <a:lnTo>
                  <a:pt x="173258" y="493775"/>
                </a:lnTo>
                <a:lnTo>
                  <a:pt x="156942" y="447893"/>
                </a:lnTo>
                <a:lnTo>
                  <a:pt x="140697" y="401975"/>
                </a:lnTo>
                <a:lnTo>
                  <a:pt x="123890" y="356551"/>
                </a:lnTo>
                <a:lnTo>
                  <a:pt x="105890" y="312149"/>
                </a:lnTo>
                <a:lnTo>
                  <a:pt x="86065" y="269299"/>
                </a:lnTo>
                <a:lnTo>
                  <a:pt x="67034" y="226480"/>
                </a:lnTo>
                <a:lnTo>
                  <a:pt x="51919" y="181908"/>
                </a:lnTo>
                <a:lnTo>
                  <a:pt x="41051" y="136144"/>
                </a:lnTo>
                <a:lnTo>
                  <a:pt x="34765" y="89749"/>
                </a:lnTo>
                <a:lnTo>
                  <a:pt x="33077" y="74186"/>
                </a:lnTo>
                <a:lnTo>
                  <a:pt x="30164" y="56135"/>
                </a:lnTo>
                <a:lnTo>
                  <a:pt x="26346" y="43673"/>
                </a:lnTo>
                <a:lnTo>
                  <a:pt x="21940" y="44874"/>
                </a:lnTo>
                <a:lnTo>
                  <a:pt x="9295" y="86278"/>
                </a:lnTo>
                <a:lnTo>
                  <a:pt x="3758" y="129679"/>
                </a:lnTo>
                <a:lnTo>
                  <a:pt x="2505" y="173959"/>
                </a:lnTo>
                <a:lnTo>
                  <a:pt x="2715" y="217999"/>
                </a:lnTo>
                <a:lnTo>
                  <a:pt x="2715" y="242251"/>
                </a:lnTo>
                <a:lnTo>
                  <a:pt x="2715" y="270912"/>
                </a:lnTo>
                <a:lnTo>
                  <a:pt x="2715" y="290754"/>
                </a:lnTo>
                <a:lnTo>
                  <a:pt x="2715" y="288549"/>
                </a:lnTo>
                <a:lnTo>
                  <a:pt x="1497" y="233791"/>
                </a:lnTo>
                <a:lnTo>
                  <a:pt x="0" y="178887"/>
                </a:lnTo>
                <a:lnTo>
                  <a:pt x="1460" y="124309"/>
                </a:lnTo>
                <a:lnTo>
                  <a:pt x="9115" y="70524"/>
                </a:lnTo>
                <a:lnTo>
                  <a:pt x="11288" y="47939"/>
                </a:lnTo>
                <a:lnTo>
                  <a:pt x="12547" y="22261"/>
                </a:lnTo>
                <a:lnTo>
                  <a:pt x="16903" y="3083"/>
                </a:lnTo>
                <a:lnTo>
                  <a:pt x="28365" y="0"/>
                </a:lnTo>
                <a:lnTo>
                  <a:pt x="64948" y="27646"/>
                </a:lnTo>
                <a:lnTo>
                  <a:pt x="92178" y="65919"/>
                </a:lnTo>
                <a:lnTo>
                  <a:pt x="112658" y="110886"/>
                </a:lnTo>
                <a:lnTo>
                  <a:pt x="128993" y="158615"/>
                </a:lnTo>
                <a:lnTo>
                  <a:pt x="143790" y="205174"/>
                </a:lnTo>
                <a:lnTo>
                  <a:pt x="152053" y="223584"/>
                </a:lnTo>
                <a:lnTo>
                  <a:pt x="162614" y="244648"/>
                </a:lnTo>
                <a:lnTo>
                  <a:pt x="168569" y="260406"/>
                </a:lnTo>
                <a:lnTo>
                  <a:pt x="163015" y="262899"/>
                </a:lnTo>
                <a:lnTo>
                  <a:pt x="124918" y="234677"/>
                </a:lnTo>
                <a:lnTo>
                  <a:pt x="95872" y="195599"/>
                </a:lnTo>
                <a:lnTo>
                  <a:pt x="74331" y="149469"/>
                </a:lnTo>
                <a:lnTo>
                  <a:pt x="58753" y="100093"/>
                </a:lnTo>
                <a:lnTo>
                  <a:pt x="47590" y="51274"/>
                </a:lnTo>
              </a:path>
            </a:pathLst>
          </a:custGeom>
          <a:ln w="19049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45824" y="1415837"/>
            <a:ext cx="5556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55">
                <a:solidFill>
                  <a:srgbClr val="0F9D58"/>
                </a:solidFill>
                <a:latin typeface="Arial"/>
                <a:cs typeface="Arial"/>
              </a:rPr>
              <a:t>weights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3863" y="1415837"/>
            <a:ext cx="11525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200">
                <a:solidFill>
                  <a:srgbClr val="0F9D58"/>
                </a:solidFill>
                <a:latin typeface="Arial"/>
                <a:cs typeface="Arial"/>
              </a:rPr>
              <a:t>incomin</a:t>
            </a:r>
            <a:r>
              <a:rPr sz="1400" b="1" spc="-220">
                <a:solidFill>
                  <a:srgbClr val="0F9D58"/>
                </a:solidFill>
                <a:latin typeface="Arial"/>
                <a:cs typeface="Arial"/>
              </a:rPr>
              <a:t>g</a:t>
            </a:r>
            <a:r>
              <a:rPr sz="1400" b="1" spc="13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65">
                <a:solidFill>
                  <a:srgbClr val="0F9D58"/>
                </a:solidFill>
                <a:latin typeface="Arial"/>
                <a:cs typeface="Arial"/>
              </a:rPr>
              <a:t>signals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722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10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Key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Points</a:t>
            </a:r>
            <a:endParaRPr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74201" y="1474176"/>
            <a:ext cx="5043805" cy="4347845"/>
          </a:xfrm>
          <a:custGeom>
            <a:avLst/>
            <a:gdLst/>
            <a:ahLst/>
            <a:cxnLst/>
            <a:rect l="l" t="t" r="r" b="b"/>
            <a:pathLst>
              <a:path w="5043805" h="4347845">
                <a:moveTo>
                  <a:pt x="403499" y="4347599"/>
                </a:moveTo>
                <a:lnTo>
                  <a:pt x="0" y="484799"/>
                </a:lnTo>
                <a:lnTo>
                  <a:pt x="4640099" y="0"/>
                </a:lnTo>
                <a:lnTo>
                  <a:pt x="5043599" y="3862799"/>
                </a:lnTo>
                <a:lnTo>
                  <a:pt x="403499" y="4347599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1300000">
            <a:off x="3832259" y="3146039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1.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4237250" y="2941280"/>
            <a:ext cx="334356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9920">
                <a:latin typeface="Arial"/>
                <a:cs typeface="Arial"/>
              </a:rPr>
              <a:t>The</a:t>
            </a:r>
            <a:r>
              <a:rPr sz="2100" spc="-75" baseline="-9920">
                <a:latin typeface="Arial"/>
                <a:cs typeface="Arial"/>
              </a:rPr>
              <a:t> </a:t>
            </a:r>
            <a:r>
              <a:rPr sz="2100" baseline="-7936">
                <a:latin typeface="Arial"/>
                <a:cs typeface="Arial"/>
              </a:rPr>
              <a:t>many</a:t>
            </a:r>
            <a:r>
              <a:rPr sz="2100" spc="-67" baseline="-7936">
                <a:latin typeface="Arial"/>
                <a:cs typeface="Arial"/>
              </a:rPr>
              <a:t> </a:t>
            </a:r>
            <a:r>
              <a:rPr sz="2100" spc="-7" baseline="-5952">
                <a:latin typeface="Arial"/>
                <a:cs typeface="Arial"/>
              </a:rPr>
              <a:t>feedforward</a:t>
            </a:r>
            <a:r>
              <a:rPr sz="2100" spc="-67" baseline="-5952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calculations</a:t>
            </a:r>
            <a:r>
              <a:rPr sz="1400" spc="-45">
                <a:latin typeface="Arial"/>
                <a:cs typeface="Arial"/>
              </a:rPr>
              <a:t> </a:t>
            </a:r>
            <a:r>
              <a:rPr sz="2100" baseline="5952">
                <a:latin typeface="Arial"/>
                <a:cs typeface="Arial"/>
              </a:rPr>
              <a:t>can</a:t>
            </a:r>
            <a:r>
              <a:rPr sz="2100" spc="-75" baseline="5952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be</a:t>
            </a:r>
            <a:endParaRPr sz="2100" baseline="595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261621" y="3153094"/>
            <a:ext cx="400635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95"/>
              </a:lnSpc>
            </a:pPr>
            <a:r>
              <a:rPr sz="2100" spc="-7" baseline="-13888">
                <a:latin typeface="Arial"/>
                <a:cs typeface="Arial"/>
              </a:rPr>
              <a:t>expressed</a:t>
            </a:r>
            <a:r>
              <a:rPr sz="2100" spc="-52" baseline="-13888">
                <a:latin typeface="Arial"/>
                <a:cs typeface="Arial"/>
              </a:rPr>
              <a:t> </a:t>
            </a:r>
            <a:r>
              <a:rPr sz="2100" b="1" spc="-7" baseline="-7936">
                <a:solidFill>
                  <a:srgbClr val="0000FF"/>
                </a:solidFill>
                <a:latin typeface="Arial"/>
                <a:cs typeface="Arial"/>
              </a:rPr>
              <a:t>concisely</a:t>
            </a:r>
            <a:r>
              <a:rPr sz="2100" b="1" spc="-52" baseline="-7936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as</a:t>
            </a:r>
            <a:r>
              <a:rPr sz="2100" spc="-52" baseline="-3968">
                <a:latin typeface="Arial"/>
                <a:cs typeface="Arial"/>
              </a:rPr>
              <a:t> </a:t>
            </a:r>
            <a:r>
              <a:rPr sz="2100" b="1" spc="-7" baseline="-3968">
                <a:solidFill>
                  <a:srgbClr val="0000FF"/>
                </a:solidFill>
                <a:latin typeface="Arial"/>
                <a:cs typeface="Arial"/>
              </a:rPr>
              <a:t>matrix</a:t>
            </a:r>
            <a:r>
              <a:rPr sz="2100" b="1" spc="-52" baseline="-3968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b="1" spc="-10">
                <a:solidFill>
                  <a:srgbClr val="0000FF"/>
                </a:solidFill>
                <a:latin typeface="Arial"/>
                <a:cs typeface="Arial"/>
              </a:rPr>
              <a:t>multiplication</a:t>
            </a:r>
            <a:r>
              <a:rPr sz="2100" spc="-15" baseline="5952">
                <a:latin typeface="Arial"/>
                <a:cs typeface="Arial"/>
              </a:rPr>
              <a:t>,</a:t>
            </a:r>
            <a:r>
              <a:rPr sz="2100" spc="-52" baseline="5952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no</a:t>
            </a:r>
            <a:endParaRPr sz="2100" baseline="5952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4290152" y="3478421"/>
            <a:ext cx="248857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>
                <a:latin typeface="Arial"/>
                <a:cs typeface="Arial"/>
              </a:rPr>
              <a:t>matter</a:t>
            </a:r>
            <a:r>
              <a:rPr sz="1400" spc="-5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what</a:t>
            </a:r>
            <a:r>
              <a:rPr sz="2100" spc="-75" baseline="1984">
                <a:latin typeface="Arial"/>
                <a:cs typeface="Arial"/>
              </a:rPr>
              <a:t> </a:t>
            </a:r>
            <a:r>
              <a:rPr sz="2100" baseline="5952">
                <a:latin typeface="Arial"/>
                <a:cs typeface="Arial"/>
              </a:rPr>
              <a:t>shape</a:t>
            </a:r>
            <a:r>
              <a:rPr sz="2100" spc="-75" baseline="5952">
                <a:latin typeface="Arial"/>
                <a:cs typeface="Arial"/>
              </a:rPr>
              <a:t> </a:t>
            </a:r>
            <a:r>
              <a:rPr sz="2100" spc="-7" baseline="7936">
                <a:latin typeface="Arial"/>
                <a:cs typeface="Arial"/>
              </a:rPr>
              <a:t>the</a:t>
            </a:r>
            <a:r>
              <a:rPr sz="2100" spc="-75" baseline="7936">
                <a:latin typeface="Arial"/>
                <a:cs typeface="Arial"/>
              </a:rPr>
              <a:t> </a:t>
            </a:r>
            <a:r>
              <a:rPr sz="2100" spc="-7" baseline="9920">
                <a:latin typeface="Arial"/>
                <a:cs typeface="Arial"/>
              </a:rPr>
              <a:t>network.</a:t>
            </a:r>
            <a:endParaRPr sz="2100" baseline="992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3964215" y="3935238"/>
            <a:ext cx="39283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3968">
                <a:latin typeface="Arial"/>
                <a:cs typeface="Arial"/>
              </a:rPr>
              <a:t>2.</a:t>
            </a:r>
            <a:r>
              <a:rPr sz="2100" spc="742" baseline="-3968">
                <a:latin typeface="Arial"/>
                <a:cs typeface="Arial"/>
              </a:rPr>
              <a:t>  </a:t>
            </a:r>
            <a:r>
              <a:rPr sz="2100" spc="-7" baseline="-1984">
                <a:latin typeface="Arial"/>
                <a:cs typeface="Arial"/>
              </a:rPr>
              <a:t>Some</a:t>
            </a:r>
            <a:r>
              <a:rPr sz="2100" spc="-75" baseline="-1984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programming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languages</a:t>
            </a:r>
            <a:r>
              <a:rPr sz="2100" spc="-67" baseline="5952">
                <a:latin typeface="Arial"/>
                <a:cs typeface="Arial"/>
              </a:rPr>
              <a:t> </a:t>
            </a:r>
            <a:r>
              <a:rPr sz="2100" baseline="9920">
                <a:latin typeface="Arial"/>
                <a:cs typeface="Arial"/>
              </a:rPr>
              <a:t>can</a:t>
            </a:r>
            <a:r>
              <a:rPr sz="2100" spc="-67" baseline="9920">
                <a:latin typeface="Arial"/>
                <a:cs typeface="Arial"/>
              </a:rPr>
              <a:t> </a:t>
            </a:r>
            <a:r>
              <a:rPr sz="2100" spc="-7" baseline="11904">
                <a:latin typeface="Arial"/>
                <a:cs typeface="Arial"/>
              </a:rPr>
              <a:t>do</a:t>
            </a:r>
            <a:r>
              <a:rPr sz="2100" spc="-67" baseline="11904">
                <a:latin typeface="Arial"/>
                <a:cs typeface="Arial"/>
              </a:rPr>
              <a:t> </a:t>
            </a:r>
            <a:r>
              <a:rPr sz="2100" baseline="13888">
                <a:latin typeface="Arial"/>
                <a:cs typeface="Arial"/>
              </a:rPr>
              <a:t>matrix</a:t>
            </a:r>
          </a:p>
        </p:txBody>
      </p:sp>
      <p:sp>
        <p:nvSpPr>
          <p:cNvPr id="9" name="object 9"/>
          <p:cNvSpPr txBox="1"/>
          <p:nvPr/>
        </p:nvSpPr>
        <p:spPr>
          <a:xfrm rot="21300000">
            <a:off x="4365698" y="4167557"/>
            <a:ext cx="344502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baseline="-5952">
                <a:latin typeface="Arial"/>
                <a:cs typeface="Arial"/>
              </a:rPr>
              <a:t>multiplication</a:t>
            </a:r>
            <a:r>
              <a:rPr sz="2100" spc="-67" baseline="-5952"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really</a:t>
            </a:r>
            <a:r>
              <a:rPr sz="1400" spc="-50">
                <a:latin typeface="Arial"/>
                <a:cs typeface="Arial"/>
              </a:rPr>
              <a:t> </a:t>
            </a:r>
            <a:r>
              <a:rPr sz="2100" b="1" spc="-7" baseline="1984">
                <a:solidFill>
                  <a:srgbClr val="0000FF"/>
                </a:solidFill>
                <a:latin typeface="Arial"/>
                <a:cs typeface="Arial"/>
              </a:rPr>
              <a:t>efficiently</a:t>
            </a:r>
            <a:r>
              <a:rPr sz="2100" b="1" spc="-67" baseline="198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7936">
                <a:latin typeface="Arial"/>
                <a:cs typeface="Arial"/>
              </a:rPr>
              <a:t>and</a:t>
            </a:r>
            <a:r>
              <a:rPr sz="2100" spc="-67" baseline="7936">
                <a:latin typeface="Arial"/>
                <a:cs typeface="Arial"/>
              </a:rPr>
              <a:t> </a:t>
            </a:r>
            <a:r>
              <a:rPr sz="2100" b="1" spc="-15" baseline="9920">
                <a:solidFill>
                  <a:srgbClr val="0000FF"/>
                </a:solidFill>
                <a:latin typeface="Arial"/>
                <a:cs typeface="Arial"/>
              </a:rPr>
              <a:t>quickly</a:t>
            </a:r>
            <a:r>
              <a:rPr sz="2100" spc="-15" baseline="11904">
                <a:latin typeface="Arial"/>
                <a:cs typeface="Arial"/>
              </a:rPr>
              <a:t>.</a:t>
            </a:r>
            <a:endParaRPr sz="2100" baseline="11904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118" y="4364499"/>
            <a:ext cx="1180374" cy="14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58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425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Network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Error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1" y="1666876"/>
            <a:ext cx="6667499" cy="35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31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425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Network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Error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1" y="1666876"/>
            <a:ext cx="6667499" cy="35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C02216-3E40-46E2-BF15-D825244D039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D84FEE9-4C97-4BC3-954D-08C6B18EEF4B}"/>
              </a:ext>
            </a:extLst>
          </p:cNvPr>
          <p:cNvSpPr txBox="1">
            <a:spLocks/>
          </p:cNvSpPr>
          <p:nvPr/>
        </p:nvSpPr>
        <p:spPr>
          <a:xfrm>
            <a:off x="2040312" y="663447"/>
            <a:ext cx="9101490" cy="5100114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Today it seems we only 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receive </a:t>
            </a: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ambiguous promises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and </a:t>
            </a: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paradoxical stories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endParaRPr lang="en-US" sz="40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{AI}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has revealed itself to us 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as </a:t>
            </a: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 double-edged sward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: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</a:t>
            </a:r>
          </a:p>
          <a:p>
            <a:pPr marL="1257300"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Dangerous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	   </a:t>
            </a:r>
            <a:r>
              <a:rPr lang="en-US" sz="40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yet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 </a:t>
            </a:r>
            <a:r>
              <a:rPr lang="en-US" sz="4000" b="1" dirty="0">
                <a:solidFill>
                  <a:srgbClr val="00B0F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Supportive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</a:t>
            </a:r>
          </a:p>
          <a:p>
            <a:pPr marL="1257300" algn="l">
              <a:spcAft>
                <a:spcPts val="0"/>
              </a:spcAft>
              <a:tabLst>
                <a:tab pos="292735" algn="l"/>
              </a:tabLst>
            </a:pPr>
            <a:r>
              <a:rPr lang="en-US" sz="4000" b="1" dirty="0">
                <a:solidFill>
                  <a:srgbClr val="C0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All-Consuming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</a:t>
            </a:r>
            <a:r>
              <a:rPr lang="en-US" sz="4000" b="1" i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yet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 </a:t>
            </a:r>
            <a:r>
              <a:rPr lang="en-US" sz="4000" b="1" dirty="0">
                <a:solidFill>
                  <a:srgbClr val="00B0F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Liberating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  <a:ea typeface="Meiryo" panose="020B060403050404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FDED4-5727-9A46-A6DF-4B5800BDB1C3}"/>
              </a:ext>
            </a:extLst>
          </p:cNvPr>
          <p:cNvSpPr txBox="1"/>
          <p:nvPr/>
        </p:nvSpPr>
        <p:spPr>
          <a:xfrm>
            <a:off x="6223262" y="6194553"/>
            <a:ext cx="491854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hlinkClick r:id="rId3"/>
              </a:rPr>
              <a:t>https://robfvdw.medium.com/the-world-wide-web-ai-safari-b2e4f7f90647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35213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337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Internal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Error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3327" y="1491201"/>
            <a:ext cx="7865349" cy="358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996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337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Internal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Error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2600" y="1641276"/>
            <a:ext cx="7746823" cy="35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30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161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Matrices</a:t>
            </a:r>
            <a:r>
              <a:rPr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Again!</a:t>
            </a:r>
            <a:endParaRPr>
              <a:latin typeface="Roboto"/>
              <a:cs typeface="Roboto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6625" y="1993326"/>
            <a:ext cx="5078774" cy="1354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4638" y="3866651"/>
            <a:ext cx="5722749" cy="114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2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5" y="263693"/>
            <a:ext cx="110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Key</a:t>
            </a:r>
            <a:r>
              <a:rPr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Points</a:t>
            </a:r>
            <a:endParaRPr>
              <a:latin typeface="Roboto"/>
              <a:cs typeface="Robo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74201" y="1474176"/>
            <a:ext cx="5043805" cy="4347845"/>
          </a:xfrm>
          <a:custGeom>
            <a:avLst/>
            <a:gdLst/>
            <a:ahLst/>
            <a:cxnLst/>
            <a:rect l="l" t="t" r="r" b="b"/>
            <a:pathLst>
              <a:path w="5043805" h="4347845">
                <a:moveTo>
                  <a:pt x="403499" y="4347599"/>
                </a:moveTo>
                <a:lnTo>
                  <a:pt x="0" y="484799"/>
                </a:lnTo>
                <a:lnTo>
                  <a:pt x="4640099" y="0"/>
                </a:lnTo>
                <a:lnTo>
                  <a:pt x="5043599" y="3862799"/>
                </a:lnTo>
                <a:lnTo>
                  <a:pt x="403499" y="4347599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1300000">
            <a:off x="3742207" y="2283954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1.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21300000">
            <a:off x="4146706" y="2066258"/>
            <a:ext cx="3592152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9920">
                <a:latin typeface="Arial"/>
                <a:cs typeface="Arial"/>
              </a:rPr>
              <a:t>Remember</a:t>
            </a:r>
            <a:r>
              <a:rPr sz="2100" spc="-60" baseline="-9920"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we</a:t>
            </a:r>
            <a:r>
              <a:rPr sz="2100" spc="-52" baseline="-3968"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use</a:t>
            </a:r>
            <a:r>
              <a:rPr sz="2100" spc="-52" baseline="-3968">
                <a:latin typeface="Arial"/>
                <a:cs typeface="Arial"/>
              </a:rPr>
              <a:t> </a:t>
            </a:r>
            <a:r>
              <a:rPr sz="2100" spc="-7" baseline="-1984">
                <a:latin typeface="Arial"/>
                <a:cs typeface="Arial"/>
              </a:rPr>
              <a:t>the</a:t>
            </a:r>
            <a:r>
              <a:rPr sz="2100" spc="-52" baseline="-1984">
                <a:latin typeface="Arial"/>
                <a:cs typeface="Arial"/>
              </a:rPr>
              <a:t> </a:t>
            </a:r>
            <a:r>
              <a:rPr sz="1400" b="1" spc="-5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r>
              <a:rPr sz="1400" b="1" spc="-3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to</a:t>
            </a:r>
            <a:r>
              <a:rPr sz="2100" spc="-52" baseline="1984">
                <a:latin typeface="Arial"/>
                <a:cs typeface="Arial"/>
              </a:rPr>
              <a:t> </a:t>
            </a:r>
            <a:r>
              <a:rPr sz="2100" spc="-7" baseline="3968">
                <a:latin typeface="Arial"/>
                <a:cs typeface="Arial"/>
              </a:rPr>
              <a:t>guide</a:t>
            </a:r>
            <a:r>
              <a:rPr sz="2100" spc="-60" baseline="3968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how</a:t>
            </a:r>
            <a:r>
              <a:rPr sz="2100" spc="-52" baseline="5952">
                <a:latin typeface="Arial"/>
                <a:cs typeface="Arial"/>
              </a:rPr>
              <a:t> </a:t>
            </a:r>
            <a:r>
              <a:rPr sz="2100" spc="-7" baseline="7936">
                <a:latin typeface="Arial"/>
                <a:cs typeface="Arial"/>
              </a:rPr>
              <a:t>we</a:t>
            </a:r>
            <a:endParaRPr sz="2100" baseline="793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21300000">
            <a:off x="4173112" y="2330503"/>
            <a:ext cx="324718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>
                <a:latin typeface="Arial"/>
                <a:cs typeface="Arial"/>
              </a:rPr>
              <a:t>refine</a:t>
            </a:r>
            <a:r>
              <a:rPr sz="1400" spc="-45">
                <a:latin typeface="Arial"/>
                <a:cs typeface="Arial"/>
              </a:rPr>
              <a:t> </a:t>
            </a:r>
            <a:r>
              <a:rPr sz="2100" baseline="1984">
                <a:latin typeface="Arial"/>
                <a:cs typeface="Arial"/>
              </a:rPr>
              <a:t>a</a:t>
            </a:r>
            <a:r>
              <a:rPr sz="2100" spc="-67" baseline="1984">
                <a:latin typeface="Arial"/>
                <a:cs typeface="Arial"/>
              </a:rPr>
              <a:t> </a:t>
            </a:r>
            <a:r>
              <a:rPr sz="2100" baseline="3968">
                <a:latin typeface="Arial"/>
                <a:cs typeface="Arial"/>
              </a:rPr>
              <a:t>model’s</a:t>
            </a:r>
            <a:r>
              <a:rPr sz="2100" spc="-60" baseline="3968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parameter</a:t>
            </a:r>
            <a:r>
              <a:rPr sz="2100" spc="-67" baseline="5952">
                <a:latin typeface="Arial"/>
                <a:cs typeface="Arial"/>
              </a:rPr>
              <a:t> </a:t>
            </a:r>
            <a:r>
              <a:rPr sz="2100" baseline="11904">
                <a:latin typeface="Arial"/>
                <a:cs typeface="Arial"/>
              </a:rPr>
              <a:t>-</a:t>
            </a:r>
            <a:r>
              <a:rPr sz="2100" spc="-67" baseline="11904">
                <a:latin typeface="Arial"/>
                <a:cs typeface="Arial"/>
              </a:rPr>
              <a:t> </a:t>
            </a:r>
            <a:r>
              <a:rPr sz="2100" spc="-7" baseline="11904">
                <a:latin typeface="Arial"/>
                <a:cs typeface="Arial"/>
              </a:rPr>
              <a:t>link</a:t>
            </a:r>
            <a:r>
              <a:rPr sz="2100" spc="-60" baseline="11904">
                <a:latin typeface="Arial"/>
                <a:cs typeface="Arial"/>
              </a:rPr>
              <a:t> </a:t>
            </a:r>
            <a:r>
              <a:rPr sz="2100" spc="-7" baseline="13888">
                <a:latin typeface="Arial"/>
                <a:cs typeface="Arial"/>
              </a:rPr>
              <a:t>weights.</a:t>
            </a:r>
            <a:endParaRPr sz="2100" baseline="13888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300000">
            <a:off x="3819394" y="3022884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2.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300000">
            <a:off x="4224443" y="2819680"/>
            <a:ext cx="331375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9920">
                <a:latin typeface="Arial"/>
                <a:cs typeface="Arial"/>
              </a:rPr>
              <a:t>The</a:t>
            </a:r>
            <a:r>
              <a:rPr sz="2100" spc="-60" baseline="-9920">
                <a:latin typeface="Arial"/>
                <a:cs typeface="Arial"/>
              </a:rPr>
              <a:t> </a:t>
            </a:r>
            <a:r>
              <a:rPr sz="2100" spc="-7" baseline="-7936">
                <a:latin typeface="Arial"/>
                <a:cs typeface="Arial"/>
              </a:rPr>
              <a:t>error</a:t>
            </a:r>
            <a:r>
              <a:rPr sz="2100" spc="-52" baseline="-7936">
                <a:latin typeface="Arial"/>
                <a:cs typeface="Arial"/>
              </a:rPr>
              <a:t> </a:t>
            </a:r>
            <a:r>
              <a:rPr sz="2100" spc="-7" baseline="-5952">
                <a:latin typeface="Arial"/>
                <a:cs typeface="Arial"/>
              </a:rPr>
              <a:t>at</a:t>
            </a:r>
            <a:r>
              <a:rPr sz="2100" spc="-52" baseline="-5952"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the</a:t>
            </a:r>
            <a:r>
              <a:rPr sz="2100" spc="-52" baseline="-3968">
                <a:latin typeface="Arial"/>
                <a:cs typeface="Arial"/>
              </a:rPr>
              <a:t> </a:t>
            </a:r>
            <a:r>
              <a:rPr sz="2100" spc="-7" baseline="-1984">
                <a:latin typeface="Arial"/>
                <a:cs typeface="Arial"/>
              </a:rPr>
              <a:t>output</a:t>
            </a:r>
            <a:r>
              <a:rPr sz="2100" spc="-52" baseline="-1984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nodes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is</a:t>
            </a:r>
            <a:r>
              <a:rPr sz="2100" spc="-52" baseline="1984">
                <a:latin typeface="Arial"/>
                <a:cs typeface="Arial"/>
              </a:rPr>
              <a:t> </a:t>
            </a:r>
            <a:r>
              <a:rPr sz="2100" spc="-7" baseline="3968">
                <a:latin typeface="Arial"/>
                <a:cs typeface="Arial"/>
              </a:rPr>
              <a:t>easy</a:t>
            </a:r>
            <a:r>
              <a:rPr sz="2100" spc="-52" baseline="3968">
                <a:latin typeface="Arial"/>
                <a:cs typeface="Arial"/>
              </a:rPr>
              <a:t> </a:t>
            </a:r>
            <a:r>
              <a:rPr sz="2100" baseline="5952">
                <a:latin typeface="Arial"/>
                <a:cs typeface="Arial"/>
              </a:rPr>
              <a:t>-</a:t>
            </a:r>
            <a:r>
              <a:rPr sz="2100" spc="-52" baseline="5952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the</a:t>
            </a:r>
            <a:endParaRPr sz="2100" baseline="5952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1300000">
            <a:off x="4250012" y="3060179"/>
            <a:ext cx="3396192" cy="180819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ts val="1390"/>
              </a:lnSpc>
              <a:spcBef>
                <a:spcPts val="10"/>
              </a:spcBef>
            </a:pPr>
            <a:r>
              <a:rPr sz="1400" spc="-5">
                <a:latin typeface="Arial"/>
                <a:cs typeface="Arial"/>
              </a:rPr>
              <a:t>difference</a:t>
            </a:r>
            <a:r>
              <a:rPr sz="1400" spc="-45">
                <a:latin typeface="Arial"/>
                <a:cs typeface="Arial"/>
              </a:rPr>
              <a:t> </a:t>
            </a:r>
            <a:r>
              <a:rPr sz="2100" spc="-7" baseline="3968">
                <a:latin typeface="Arial"/>
                <a:cs typeface="Arial"/>
              </a:rPr>
              <a:t>between</a:t>
            </a:r>
            <a:r>
              <a:rPr sz="2100" spc="-67" baseline="3968">
                <a:latin typeface="Arial"/>
                <a:cs typeface="Arial"/>
              </a:rPr>
              <a:t> </a:t>
            </a:r>
            <a:r>
              <a:rPr sz="2100" spc="-7" baseline="7936">
                <a:latin typeface="Arial"/>
                <a:cs typeface="Arial"/>
              </a:rPr>
              <a:t>the</a:t>
            </a:r>
            <a:r>
              <a:rPr sz="2100" spc="-52" baseline="7936">
                <a:latin typeface="Arial"/>
                <a:cs typeface="Arial"/>
              </a:rPr>
              <a:t> </a:t>
            </a:r>
            <a:r>
              <a:rPr sz="2100" b="1" spc="-7" baseline="9920">
                <a:solidFill>
                  <a:srgbClr val="0000FF"/>
                </a:solidFill>
                <a:latin typeface="Arial"/>
                <a:cs typeface="Arial"/>
              </a:rPr>
              <a:t>desired</a:t>
            </a:r>
            <a:r>
              <a:rPr sz="2100" b="1" spc="-60" baseline="992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13888">
                <a:latin typeface="Arial"/>
                <a:cs typeface="Arial"/>
              </a:rPr>
              <a:t>and</a:t>
            </a:r>
            <a:r>
              <a:rPr sz="2100" spc="-60" baseline="13888">
                <a:latin typeface="Arial"/>
                <a:cs typeface="Arial"/>
              </a:rPr>
              <a:t> </a:t>
            </a:r>
            <a:r>
              <a:rPr sz="2100" b="1" spc="-7" baseline="15873">
                <a:solidFill>
                  <a:srgbClr val="0000FF"/>
                </a:solidFill>
                <a:latin typeface="Arial"/>
                <a:cs typeface="Arial"/>
              </a:rPr>
              <a:t>actual</a:t>
            </a:r>
            <a:endParaRPr sz="2100" baseline="1587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21300000">
            <a:off x="4273148" y="3451191"/>
            <a:ext cx="6606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outputs.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 rot="21300000">
            <a:off x="3922311" y="4008123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3.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 rot="21300000">
            <a:off x="4327299" y="3803306"/>
            <a:ext cx="334482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7936">
                <a:latin typeface="Arial"/>
                <a:cs typeface="Arial"/>
              </a:rPr>
              <a:t>The</a:t>
            </a:r>
            <a:r>
              <a:rPr sz="2100" spc="-60" baseline="-7936">
                <a:latin typeface="Arial"/>
                <a:cs typeface="Arial"/>
              </a:rPr>
              <a:t> </a:t>
            </a:r>
            <a:r>
              <a:rPr sz="2100" spc="-7" baseline="-5952">
                <a:latin typeface="Arial"/>
                <a:cs typeface="Arial"/>
              </a:rPr>
              <a:t>error</a:t>
            </a:r>
            <a:r>
              <a:rPr sz="2100" spc="-60" baseline="-5952"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at</a:t>
            </a:r>
            <a:r>
              <a:rPr sz="2100" spc="-52" baseline="-3968"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internal</a:t>
            </a:r>
            <a:r>
              <a:rPr sz="2100" spc="-60" baseline="-3968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nodes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isn’t</a:t>
            </a:r>
            <a:r>
              <a:rPr sz="2100" spc="-52" baseline="1984">
                <a:latin typeface="Arial"/>
                <a:cs typeface="Arial"/>
              </a:rPr>
              <a:t> </a:t>
            </a:r>
            <a:r>
              <a:rPr sz="2100" spc="-7" baseline="3968">
                <a:latin typeface="Arial"/>
                <a:cs typeface="Arial"/>
              </a:rPr>
              <a:t>obvious.</a:t>
            </a:r>
            <a:r>
              <a:rPr sz="2100" spc="-60" baseline="3968">
                <a:latin typeface="Arial"/>
                <a:cs typeface="Arial"/>
              </a:rPr>
              <a:t> </a:t>
            </a:r>
            <a:r>
              <a:rPr sz="2100" baseline="7936">
                <a:latin typeface="Arial"/>
                <a:cs typeface="Arial"/>
              </a:rPr>
              <a:t>A</a:t>
            </a:r>
          </a:p>
        </p:txBody>
      </p:sp>
      <p:sp>
        <p:nvSpPr>
          <p:cNvPr id="13" name="object 13"/>
          <p:cNvSpPr txBox="1"/>
          <p:nvPr/>
        </p:nvSpPr>
        <p:spPr>
          <a:xfrm rot="21300000">
            <a:off x="4352215" y="4028554"/>
            <a:ext cx="374944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85"/>
              </a:lnSpc>
            </a:pPr>
            <a:r>
              <a:rPr sz="2100" b="1" spc="-7" baseline="-13888">
                <a:solidFill>
                  <a:srgbClr val="0000FF"/>
                </a:solidFill>
                <a:latin typeface="Arial"/>
                <a:cs typeface="Arial"/>
              </a:rPr>
              <a:t>heuristic</a:t>
            </a:r>
            <a:r>
              <a:rPr sz="2100" b="1" spc="-52" baseline="-13888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-7936">
                <a:latin typeface="Arial"/>
                <a:cs typeface="Arial"/>
              </a:rPr>
              <a:t>approach</a:t>
            </a:r>
            <a:r>
              <a:rPr sz="2100" spc="-52" baseline="-7936"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is</a:t>
            </a:r>
            <a:r>
              <a:rPr sz="2100" spc="-60" baseline="-3968"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to</a:t>
            </a:r>
            <a:r>
              <a:rPr sz="2100" spc="-52" baseline="-3968">
                <a:latin typeface="Arial"/>
                <a:cs typeface="Arial"/>
              </a:rPr>
              <a:t> </a:t>
            </a:r>
            <a:r>
              <a:rPr sz="2100" baseline="-1984">
                <a:latin typeface="Arial"/>
                <a:cs typeface="Arial"/>
              </a:rPr>
              <a:t>split</a:t>
            </a:r>
            <a:r>
              <a:rPr sz="2100" spc="-60" baseline="-1984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it</a:t>
            </a:r>
            <a:r>
              <a:rPr sz="1400" spc="-35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in</a:t>
            </a:r>
            <a:r>
              <a:rPr sz="1400" spc="-30">
                <a:latin typeface="Arial"/>
                <a:cs typeface="Arial"/>
              </a:rPr>
              <a:t> </a:t>
            </a:r>
            <a:r>
              <a:rPr sz="2100" b="1" spc="-7" baseline="1984">
                <a:solidFill>
                  <a:srgbClr val="0000FF"/>
                </a:solidFill>
                <a:latin typeface="Arial"/>
                <a:cs typeface="Arial"/>
              </a:rPr>
              <a:t>proportion</a:t>
            </a:r>
            <a:r>
              <a:rPr sz="2100" b="1" spc="-44" baseline="1984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to</a:t>
            </a:r>
            <a:endParaRPr sz="2100" baseline="5952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 rot="21300000">
            <a:off x="4380380" y="4403649"/>
            <a:ext cx="1279241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the</a:t>
            </a:r>
            <a:r>
              <a:rPr sz="1400" spc="-70">
                <a:latin typeface="Arial"/>
                <a:cs typeface="Arial"/>
              </a:rPr>
              <a:t> </a:t>
            </a:r>
            <a:r>
              <a:rPr sz="2100" spc="-7" baseline="1984">
                <a:latin typeface="Arial"/>
                <a:cs typeface="Arial"/>
              </a:rPr>
              <a:t>link</a:t>
            </a:r>
            <a:r>
              <a:rPr sz="2100" spc="-104" baseline="1984">
                <a:latin typeface="Arial"/>
                <a:cs typeface="Arial"/>
              </a:rPr>
              <a:t> </a:t>
            </a:r>
            <a:r>
              <a:rPr sz="2100" spc="-7" baseline="3968">
                <a:latin typeface="Arial"/>
                <a:cs typeface="Arial"/>
              </a:rPr>
              <a:t>weights.</a:t>
            </a:r>
            <a:endParaRPr sz="2100" baseline="396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 rot="21300000">
            <a:off x="4025227" y="4993363"/>
            <a:ext cx="23376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400" spc="-5">
                <a:latin typeface="Arial"/>
                <a:cs typeface="Arial"/>
              </a:rPr>
              <a:t>4.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21300000">
            <a:off x="4430403" y="4793634"/>
            <a:ext cx="3246547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baseline="-5952">
                <a:latin typeface="Arial"/>
                <a:cs typeface="Arial"/>
              </a:rPr>
              <a:t>…</a:t>
            </a:r>
            <a:r>
              <a:rPr sz="2100" spc="-60" baseline="-5952">
                <a:latin typeface="Arial"/>
                <a:cs typeface="Arial"/>
              </a:rPr>
              <a:t> </a:t>
            </a:r>
            <a:r>
              <a:rPr sz="2100" spc="-7" baseline="-3968">
                <a:latin typeface="Arial"/>
                <a:cs typeface="Arial"/>
              </a:rPr>
              <a:t>and</a:t>
            </a:r>
            <a:r>
              <a:rPr sz="2100" spc="-60" baseline="-3968">
                <a:latin typeface="Arial"/>
                <a:cs typeface="Arial"/>
              </a:rPr>
              <a:t> </a:t>
            </a:r>
            <a:r>
              <a:rPr sz="2100" spc="-7" baseline="-1984">
                <a:latin typeface="Arial"/>
                <a:cs typeface="Arial"/>
              </a:rPr>
              <a:t>back</a:t>
            </a:r>
            <a:r>
              <a:rPr sz="2100" spc="-60" baseline="-1984">
                <a:latin typeface="Arial"/>
                <a:cs typeface="Arial"/>
              </a:rPr>
              <a:t> </a:t>
            </a:r>
            <a:r>
              <a:rPr sz="1400" spc="-5">
                <a:latin typeface="Arial"/>
                <a:cs typeface="Arial"/>
              </a:rPr>
              <a:t>propagating</a:t>
            </a:r>
            <a:r>
              <a:rPr sz="1400" spc="-40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the</a:t>
            </a:r>
            <a:r>
              <a:rPr sz="2100" spc="-60" baseline="5952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error</a:t>
            </a:r>
            <a:r>
              <a:rPr sz="2100" spc="-60" baseline="5952">
                <a:latin typeface="Arial"/>
                <a:cs typeface="Arial"/>
              </a:rPr>
              <a:t> </a:t>
            </a:r>
            <a:r>
              <a:rPr sz="2100" baseline="9920">
                <a:latin typeface="Arial"/>
                <a:cs typeface="Arial"/>
              </a:rPr>
              <a:t>can</a:t>
            </a:r>
            <a:r>
              <a:rPr sz="2100" spc="-60" baseline="9920">
                <a:latin typeface="Arial"/>
                <a:cs typeface="Arial"/>
              </a:rPr>
              <a:t> </a:t>
            </a:r>
            <a:r>
              <a:rPr sz="2100" spc="-7" baseline="9920">
                <a:latin typeface="Arial"/>
                <a:cs typeface="Arial"/>
              </a:rPr>
              <a:t>be</a:t>
            </a:r>
            <a:endParaRPr sz="2100" baseline="992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21300000">
            <a:off x="4456186" y="5041434"/>
            <a:ext cx="32180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2100" spc="-7" baseline="-9920">
                <a:latin typeface="Arial"/>
                <a:cs typeface="Arial"/>
              </a:rPr>
              <a:t>expressed</a:t>
            </a:r>
            <a:r>
              <a:rPr sz="2100" spc="-67" baseline="-9920">
                <a:latin typeface="Arial"/>
                <a:cs typeface="Arial"/>
              </a:rPr>
              <a:t> </a:t>
            </a:r>
            <a:r>
              <a:rPr sz="2100" spc="-7" baseline="-5952">
                <a:latin typeface="Arial"/>
                <a:cs typeface="Arial"/>
              </a:rPr>
              <a:t>as</a:t>
            </a:r>
            <a:r>
              <a:rPr sz="2100" spc="-67" baseline="-5952">
                <a:latin typeface="Arial"/>
                <a:cs typeface="Arial"/>
              </a:rPr>
              <a:t> </a:t>
            </a:r>
            <a:r>
              <a:rPr sz="2100" baseline="-3968">
                <a:latin typeface="Arial"/>
                <a:cs typeface="Arial"/>
              </a:rPr>
              <a:t>a</a:t>
            </a:r>
            <a:r>
              <a:rPr sz="2100" spc="-60" baseline="-3968">
                <a:latin typeface="Arial"/>
                <a:cs typeface="Arial"/>
              </a:rPr>
              <a:t> </a:t>
            </a:r>
            <a:r>
              <a:rPr sz="2100" b="1" spc="-7" baseline="-3968">
                <a:solidFill>
                  <a:srgbClr val="0000FF"/>
                </a:solidFill>
                <a:latin typeface="Arial"/>
                <a:cs typeface="Arial"/>
              </a:rPr>
              <a:t>matrix</a:t>
            </a:r>
            <a:r>
              <a:rPr sz="2100" b="1" spc="-67" baseline="-3968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>
                <a:latin typeface="Arial"/>
                <a:cs typeface="Arial"/>
              </a:rPr>
              <a:t>multiplication</a:t>
            </a:r>
            <a:r>
              <a:rPr sz="1400" spc="-45">
                <a:latin typeface="Arial"/>
                <a:cs typeface="Arial"/>
              </a:rPr>
              <a:t> </a:t>
            </a:r>
            <a:r>
              <a:rPr sz="2100" spc="-7" baseline="5952">
                <a:latin typeface="Arial"/>
                <a:cs typeface="Arial"/>
              </a:rPr>
              <a:t>too!</a:t>
            </a:r>
            <a:endParaRPr sz="2100" baseline="5952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118" y="4364499"/>
            <a:ext cx="1180374" cy="14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48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FB50F-5E76-0D40-AC11-71610EB1A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85" r="1365" b="9352"/>
          <a:stretch/>
        </p:blipFill>
        <p:spPr>
          <a:xfrm>
            <a:off x="1747227" y="1088304"/>
            <a:ext cx="8697546" cy="500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322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49AF0A8-1003-2E4B-8906-2EF13AEDF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29" y="1301476"/>
            <a:ext cx="10819876" cy="443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3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E6D941-8B93-BE48-AD30-E9F0EDC1BD5B}"/>
              </a:ext>
            </a:extLst>
          </p:cNvPr>
          <p:cNvSpPr/>
          <p:nvPr/>
        </p:nvSpPr>
        <p:spPr>
          <a:xfrm>
            <a:off x="252452" y="204409"/>
            <a:ext cx="5064207" cy="1898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867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{04} </a:t>
            </a:r>
          </a:p>
          <a:p>
            <a:pPr defTabSz="1219170"/>
            <a:r>
              <a:rPr lang="en-US" sz="5867" kern="0" dirty="0">
                <a:solidFill>
                  <a:schemeClr val="accent1">
                    <a:lumMod val="75000"/>
                  </a:schemeClr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Do it Yourself</a:t>
            </a:r>
          </a:p>
        </p:txBody>
      </p:sp>
      <p:pic>
        <p:nvPicPr>
          <p:cNvPr id="4" name="Picture 3" descr="A close up of a mask&#10;&#10;Description automatically generated">
            <a:extLst>
              <a:ext uri="{FF2B5EF4-FFF2-40B4-BE49-F238E27FC236}">
                <a16:creationId xmlns:a16="http://schemas.microsoft.com/office/drawing/2014/main" id="{9E0A9C0D-CCE0-324A-89C9-E86537E9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750" y="2506465"/>
            <a:ext cx="3645467" cy="36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72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5275" y="-608521"/>
            <a:ext cx="2843530" cy="2044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Python</a:t>
            </a:r>
            <a:r>
              <a:rPr spc="-35" dirty="0"/>
              <a:t> </a:t>
            </a:r>
            <a:r>
              <a:rPr spc="-5" dirty="0"/>
              <a:t>Class</a:t>
            </a:r>
            <a:r>
              <a:rPr spc="-30" dirty="0"/>
              <a:t> </a:t>
            </a:r>
            <a:r>
              <a:rPr spc="-5" dirty="0"/>
              <a:t>and</a:t>
            </a:r>
            <a:r>
              <a:rPr spc="-30" dirty="0"/>
              <a:t> </a:t>
            </a:r>
            <a:r>
              <a:rPr spc="-5" dirty="0"/>
              <a:t>Functions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28901" y="1415250"/>
            <a:ext cx="3334385" cy="1843405"/>
            <a:chOff x="2904900" y="1415249"/>
            <a:chExt cx="3334385" cy="1843405"/>
          </a:xfrm>
        </p:grpSpPr>
        <p:sp>
          <p:nvSpPr>
            <p:cNvPr id="4" name="object 4"/>
            <p:cNvSpPr/>
            <p:nvPr/>
          </p:nvSpPr>
          <p:spPr>
            <a:xfrm>
              <a:off x="2923950" y="1434299"/>
              <a:ext cx="3296285" cy="1805305"/>
            </a:xfrm>
            <a:custGeom>
              <a:avLst/>
              <a:gdLst/>
              <a:ahLst/>
              <a:cxnLst/>
              <a:rect l="l" t="t" r="r" b="b"/>
              <a:pathLst>
                <a:path w="3296285" h="1805305">
                  <a:moveTo>
                    <a:pt x="2995294" y="1804799"/>
                  </a:moveTo>
                  <a:lnTo>
                    <a:pt x="300805" y="1804799"/>
                  </a:lnTo>
                  <a:lnTo>
                    <a:pt x="252013" y="1800862"/>
                  </a:lnTo>
                  <a:lnTo>
                    <a:pt x="205728" y="1789464"/>
                  </a:lnTo>
                  <a:lnTo>
                    <a:pt x="162568" y="1771224"/>
                  </a:lnTo>
                  <a:lnTo>
                    <a:pt x="123153" y="1746761"/>
                  </a:lnTo>
                  <a:lnTo>
                    <a:pt x="88104" y="1716695"/>
                  </a:lnTo>
                  <a:lnTo>
                    <a:pt x="58038" y="1681646"/>
                  </a:lnTo>
                  <a:lnTo>
                    <a:pt x="33575" y="1642231"/>
                  </a:lnTo>
                  <a:lnTo>
                    <a:pt x="15335" y="1599071"/>
                  </a:lnTo>
                  <a:lnTo>
                    <a:pt x="3937" y="1552786"/>
                  </a:lnTo>
                  <a:lnTo>
                    <a:pt x="0" y="1503993"/>
                  </a:lnTo>
                  <a:lnTo>
                    <a:pt x="0" y="300805"/>
                  </a:lnTo>
                  <a:lnTo>
                    <a:pt x="3937" y="252013"/>
                  </a:lnTo>
                  <a:lnTo>
                    <a:pt x="15335" y="205728"/>
                  </a:lnTo>
                  <a:lnTo>
                    <a:pt x="33575" y="162568"/>
                  </a:lnTo>
                  <a:lnTo>
                    <a:pt x="58038" y="123153"/>
                  </a:lnTo>
                  <a:lnTo>
                    <a:pt x="88104" y="88104"/>
                  </a:lnTo>
                  <a:lnTo>
                    <a:pt x="123153" y="58038"/>
                  </a:lnTo>
                  <a:lnTo>
                    <a:pt x="162568" y="33575"/>
                  </a:lnTo>
                  <a:lnTo>
                    <a:pt x="205728" y="15335"/>
                  </a:lnTo>
                  <a:lnTo>
                    <a:pt x="252013" y="3937"/>
                  </a:lnTo>
                  <a:lnTo>
                    <a:pt x="300805" y="0"/>
                  </a:lnTo>
                  <a:lnTo>
                    <a:pt x="2995294" y="0"/>
                  </a:lnTo>
                  <a:lnTo>
                    <a:pt x="3042634" y="3747"/>
                  </a:lnTo>
                  <a:lnTo>
                    <a:pt x="3088382" y="14765"/>
                  </a:lnTo>
                  <a:lnTo>
                    <a:pt x="3131731" y="32721"/>
                  </a:lnTo>
                  <a:lnTo>
                    <a:pt x="3171871" y="57278"/>
                  </a:lnTo>
                  <a:lnTo>
                    <a:pt x="3207995" y="88103"/>
                  </a:lnTo>
                  <a:lnTo>
                    <a:pt x="3238821" y="124228"/>
                  </a:lnTo>
                  <a:lnTo>
                    <a:pt x="3263378" y="164368"/>
                  </a:lnTo>
                  <a:lnTo>
                    <a:pt x="3281334" y="207717"/>
                  </a:lnTo>
                  <a:lnTo>
                    <a:pt x="3292352" y="253465"/>
                  </a:lnTo>
                  <a:lnTo>
                    <a:pt x="3296099" y="300805"/>
                  </a:lnTo>
                  <a:lnTo>
                    <a:pt x="3296099" y="1503993"/>
                  </a:lnTo>
                  <a:lnTo>
                    <a:pt x="3292162" y="1552786"/>
                  </a:lnTo>
                  <a:lnTo>
                    <a:pt x="3280764" y="1599071"/>
                  </a:lnTo>
                  <a:lnTo>
                    <a:pt x="3262524" y="1642231"/>
                  </a:lnTo>
                  <a:lnTo>
                    <a:pt x="3238061" y="1681646"/>
                  </a:lnTo>
                  <a:lnTo>
                    <a:pt x="3207995" y="1716695"/>
                  </a:lnTo>
                  <a:lnTo>
                    <a:pt x="3172946" y="1746761"/>
                  </a:lnTo>
                  <a:lnTo>
                    <a:pt x="3133531" y="1771224"/>
                  </a:lnTo>
                  <a:lnTo>
                    <a:pt x="3090372" y="1789464"/>
                  </a:lnTo>
                  <a:lnTo>
                    <a:pt x="3044086" y="1800862"/>
                  </a:lnTo>
                  <a:lnTo>
                    <a:pt x="2995294" y="18047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23950" y="1434299"/>
              <a:ext cx="3296285" cy="1805305"/>
            </a:xfrm>
            <a:custGeom>
              <a:avLst/>
              <a:gdLst/>
              <a:ahLst/>
              <a:cxnLst/>
              <a:rect l="l" t="t" r="r" b="b"/>
              <a:pathLst>
                <a:path w="3296285" h="1805305">
                  <a:moveTo>
                    <a:pt x="0" y="300805"/>
                  </a:moveTo>
                  <a:lnTo>
                    <a:pt x="3937" y="252013"/>
                  </a:lnTo>
                  <a:lnTo>
                    <a:pt x="15335" y="205728"/>
                  </a:lnTo>
                  <a:lnTo>
                    <a:pt x="33575" y="162568"/>
                  </a:lnTo>
                  <a:lnTo>
                    <a:pt x="58038" y="123153"/>
                  </a:lnTo>
                  <a:lnTo>
                    <a:pt x="88104" y="88104"/>
                  </a:lnTo>
                  <a:lnTo>
                    <a:pt x="123153" y="58038"/>
                  </a:lnTo>
                  <a:lnTo>
                    <a:pt x="162568" y="33575"/>
                  </a:lnTo>
                  <a:lnTo>
                    <a:pt x="205728" y="15335"/>
                  </a:lnTo>
                  <a:lnTo>
                    <a:pt x="252013" y="3937"/>
                  </a:lnTo>
                  <a:lnTo>
                    <a:pt x="300805" y="0"/>
                  </a:lnTo>
                  <a:lnTo>
                    <a:pt x="2995294" y="0"/>
                  </a:lnTo>
                  <a:lnTo>
                    <a:pt x="3042634" y="3747"/>
                  </a:lnTo>
                  <a:lnTo>
                    <a:pt x="3088382" y="14765"/>
                  </a:lnTo>
                  <a:lnTo>
                    <a:pt x="3131731" y="32721"/>
                  </a:lnTo>
                  <a:lnTo>
                    <a:pt x="3171871" y="57278"/>
                  </a:lnTo>
                  <a:lnTo>
                    <a:pt x="3207995" y="88103"/>
                  </a:lnTo>
                  <a:lnTo>
                    <a:pt x="3238821" y="124228"/>
                  </a:lnTo>
                  <a:lnTo>
                    <a:pt x="3263378" y="164368"/>
                  </a:lnTo>
                  <a:lnTo>
                    <a:pt x="3281334" y="207717"/>
                  </a:lnTo>
                  <a:lnTo>
                    <a:pt x="3292352" y="253465"/>
                  </a:lnTo>
                  <a:lnTo>
                    <a:pt x="3296099" y="300805"/>
                  </a:lnTo>
                  <a:lnTo>
                    <a:pt x="3296099" y="1503993"/>
                  </a:lnTo>
                  <a:lnTo>
                    <a:pt x="3292162" y="1552786"/>
                  </a:lnTo>
                  <a:lnTo>
                    <a:pt x="3280764" y="1599071"/>
                  </a:lnTo>
                  <a:lnTo>
                    <a:pt x="3262524" y="1642231"/>
                  </a:lnTo>
                  <a:lnTo>
                    <a:pt x="3238061" y="1681646"/>
                  </a:lnTo>
                  <a:lnTo>
                    <a:pt x="3207995" y="1716695"/>
                  </a:lnTo>
                  <a:lnTo>
                    <a:pt x="3172946" y="1746761"/>
                  </a:lnTo>
                  <a:lnTo>
                    <a:pt x="3133531" y="1771224"/>
                  </a:lnTo>
                  <a:lnTo>
                    <a:pt x="3090372" y="1789464"/>
                  </a:lnTo>
                  <a:lnTo>
                    <a:pt x="3044086" y="1800862"/>
                  </a:lnTo>
                  <a:lnTo>
                    <a:pt x="2995294" y="1804799"/>
                  </a:lnTo>
                  <a:lnTo>
                    <a:pt x="300805" y="1804799"/>
                  </a:lnTo>
                  <a:lnTo>
                    <a:pt x="252013" y="1800862"/>
                  </a:lnTo>
                  <a:lnTo>
                    <a:pt x="205728" y="1789464"/>
                  </a:lnTo>
                  <a:lnTo>
                    <a:pt x="162568" y="1771224"/>
                  </a:lnTo>
                  <a:lnTo>
                    <a:pt x="123153" y="1746761"/>
                  </a:lnTo>
                  <a:lnTo>
                    <a:pt x="88104" y="1716695"/>
                  </a:lnTo>
                  <a:lnTo>
                    <a:pt x="58038" y="1681646"/>
                  </a:lnTo>
                  <a:lnTo>
                    <a:pt x="33575" y="1642231"/>
                  </a:lnTo>
                  <a:lnTo>
                    <a:pt x="15335" y="1599071"/>
                  </a:lnTo>
                  <a:lnTo>
                    <a:pt x="3937" y="1552786"/>
                  </a:lnTo>
                  <a:lnTo>
                    <a:pt x="0" y="1503993"/>
                  </a:lnTo>
                  <a:lnTo>
                    <a:pt x="0" y="300805"/>
                  </a:lnTo>
                  <a:close/>
                </a:path>
              </a:pathLst>
            </a:custGeom>
            <a:ln w="38099">
              <a:solidFill>
                <a:srgbClr val="A4C1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71022" y="2107339"/>
            <a:ext cx="125031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02590" marR="5080" indent="-39052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"/>
                <a:cs typeface="Arial"/>
              </a:rPr>
              <a:t>Neural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Class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20076" y="3970800"/>
            <a:ext cx="2110105" cy="1120775"/>
            <a:chOff x="496075" y="3970799"/>
            <a:chExt cx="2110105" cy="1120775"/>
          </a:xfrm>
        </p:grpSpPr>
        <p:sp>
          <p:nvSpPr>
            <p:cNvPr id="8" name="object 8"/>
            <p:cNvSpPr/>
            <p:nvPr/>
          </p:nvSpPr>
          <p:spPr>
            <a:xfrm>
              <a:off x="515125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5" h="1082675">
                  <a:moveTo>
                    <a:pt x="1891396" y="1082399"/>
                  </a:move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8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lnTo>
                    <a:pt x="6444" y="132445"/>
                  </a:lnTo>
                  <a:lnTo>
                    <a:pt x="24630" y="89350"/>
                  </a:lnTo>
                  <a:lnTo>
                    <a:pt x="52838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6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6" y="1082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5125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5" h="1082675">
                  <a:moveTo>
                    <a:pt x="0" y="180403"/>
                  </a:moveTo>
                  <a:lnTo>
                    <a:pt x="6444" y="132445"/>
                  </a:lnTo>
                  <a:lnTo>
                    <a:pt x="24630" y="89350"/>
                  </a:lnTo>
                  <a:lnTo>
                    <a:pt x="52838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6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6" y="1082399"/>
                  </a:ln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8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close/>
                </a:path>
              </a:pathLst>
            </a:custGeom>
            <a:ln w="38099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741326" y="4406463"/>
            <a:ext cx="6667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Initialise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41051" y="3970800"/>
            <a:ext cx="2110105" cy="1120775"/>
            <a:chOff x="3517050" y="3970799"/>
            <a:chExt cx="2110105" cy="1120775"/>
          </a:xfrm>
        </p:grpSpPr>
        <p:sp>
          <p:nvSpPr>
            <p:cNvPr id="12" name="object 12"/>
            <p:cNvSpPr/>
            <p:nvPr/>
          </p:nvSpPr>
          <p:spPr>
            <a:xfrm>
              <a:off x="3536100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4" h="1082675">
                  <a:moveTo>
                    <a:pt x="1891396" y="1082399"/>
                  </a:move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8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lnTo>
                    <a:pt x="6444" y="132445"/>
                  </a:lnTo>
                  <a:lnTo>
                    <a:pt x="24630" y="89350"/>
                  </a:lnTo>
                  <a:lnTo>
                    <a:pt x="52838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6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6" y="1082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36100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4" h="1082675">
                  <a:moveTo>
                    <a:pt x="0" y="180403"/>
                  </a:moveTo>
                  <a:lnTo>
                    <a:pt x="6444" y="132445"/>
                  </a:lnTo>
                  <a:lnTo>
                    <a:pt x="24630" y="89350"/>
                  </a:lnTo>
                  <a:lnTo>
                    <a:pt x="52838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6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6" y="1082399"/>
                  </a:ln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8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close/>
                </a:path>
              </a:pathLst>
            </a:custGeom>
            <a:ln w="38099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80871" y="4406463"/>
            <a:ext cx="4298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Train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062025" y="3970800"/>
            <a:ext cx="2110105" cy="1120775"/>
            <a:chOff x="6538024" y="3970799"/>
            <a:chExt cx="2110105" cy="1120775"/>
          </a:xfrm>
        </p:grpSpPr>
        <p:sp>
          <p:nvSpPr>
            <p:cNvPr id="16" name="object 16"/>
            <p:cNvSpPr/>
            <p:nvPr/>
          </p:nvSpPr>
          <p:spPr>
            <a:xfrm>
              <a:off x="6557074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4" h="1082675">
                  <a:moveTo>
                    <a:pt x="1891395" y="1082399"/>
                  </a:move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9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lnTo>
                    <a:pt x="6444" y="132445"/>
                  </a:lnTo>
                  <a:lnTo>
                    <a:pt x="24630" y="89350"/>
                  </a:lnTo>
                  <a:lnTo>
                    <a:pt x="52839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5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5" y="1082399"/>
                  </a:lnTo>
                  <a:close/>
                </a:path>
              </a:pathLst>
            </a:custGeom>
            <a:solidFill>
              <a:srgbClr val="D9E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57074" y="3989849"/>
              <a:ext cx="2072005" cy="1082675"/>
            </a:xfrm>
            <a:custGeom>
              <a:avLst/>
              <a:gdLst/>
              <a:ahLst/>
              <a:cxnLst/>
              <a:rect l="l" t="t" r="r" b="b"/>
              <a:pathLst>
                <a:path w="2072004" h="1082675">
                  <a:moveTo>
                    <a:pt x="0" y="180403"/>
                  </a:moveTo>
                  <a:lnTo>
                    <a:pt x="6444" y="132445"/>
                  </a:lnTo>
                  <a:lnTo>
                    <a:pt x="24630" y="89350"/>
                  </a:lnTo>
                  <a:lnTo>
                    <a:pt x="52839" y="52838"/>
                  </a:lnTo>
                  <a:lnTo>
                    <a:pt x="89350" y="24630"/>
                  </a:lnTo>
                  <a:lnTo>
                    <a:pt x="132445" y="6444"/>
                  </a:lnTo>
                  <a:lnTo>
                    <a:pt x="180403" y="0"/>
                  </a:lnTo>
                  <a:lnTo>
                    <a:pt x="1891395" y="0"/>
                  </a:lnTo>
                  <a:lnTo>
                    <a:pt x="1960433" y="13732"/>
                  </a:lnTo>
                  <a:lnTo>
                    <a:pt x="2018960" y="52838"/>
                  </a:lnTo>
                  <a:lnTo>
                    <a:pt x="2058067" y="111365"/>
                  </a:lnTo>
                  <a:lnTo>
                    <a:pt x="2071799" y="180403"/>
                  </a:lnTo>
                  <a:lnTo>
                    <a:pt x="2071799" y="901996"/>
                  </a:lnTo>
                  <a:lnTo>
                    <a:pt x="2065355" y="949954"/>
                  </a:lnTo>
                  <a:lnTo>
                    <a:pt x="2047169" y="993049"/>
                  </a:lnTo>
                  <a:lnTo>
                    <a:pt x="2018960" y="1029560"/>
                  </a:lnTo>
                  <a:lnTo>
                    <a:pt x="1982449" y="1057769"/>
                  </a:lnTo>
                  <a:lnTo>
                    <a:pt x="1939354" y="1075955"/>
                  </a:lnTo>
                  <a:lnTo>
                    <a:pt x="1891395" y="1082399"/>
                  </a:lnTo>
                  <a:lnTo>
                    <a:pt x="180403" y="1082399"/>
                  </a:lnTo>
                  <a:lnTo>
                    <a:pt x="132445" y="1075955"/>
                  </a:lnTo>
                  <a:lnTo>
                    <a:pt x="89350" y="1057769"/>
                  </a:lnTo>
                  <a:lnTo>
                    <a:pt x="52839" y="1029560"/>
                  </a:lnTo>
                  <a:lnTo>
                    <a:pt x="24630" y="993049"/>
                  </a:lnTo>
                  <a:lnTo>
                    <a:pt x="6444" y="949954"/>
                  </a:lnTo>
                  <a:lnTo>
                    <a:pt x="0" y="901996"/>
                  </a:lnTo>
                  <a:lnTo>
                    <a:pt x="0" y="180403"/>
                  </a:lnTo>
                  <a:close/>
                </a:path>
              </a:pathLst>
            </a:custGeom>
            <a:ln w="38099">
              <a:solidFill>
                <a:srgbClr val="B6D7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862322" y="4406463"/>
            <a:ext cx="5092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Query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75000" y="3239100"/>
            <a:ext cx="6042025" cy="751205"/>
          </a:xfrm>
          <a:custGeom>
            <a:avLst/>
            <a:gdLst/>
            <a:ahLst/>
            <a:cxnLst/>
            <a:rect l="l" t="t" r="r" b="b"/>
            <a:pathLst>
              <a:path w="6042025" h="751204">
                <a:moveTo>
                  <a:pt x="3020999" y="0"/>
                </a:moveTo>
                <a:lnTo>
                  <a:pt x="0" y="750899"/>
                </a:lnTo>
              </a:path>
              <a:path w="6042025" h="751204">
                <a:moveTo>
                  <a:pt x="3020999" y="0"/>
                </a:moveTo>
                <a:lnTo>
                  <a:pt x="3020999" y="750899"/>
                </a:lnTo>
              </a:path>
              <a:path w="6042025" h="751204">
                <a:moveTo>
                  <a:pt x="3020999" y="0"/>
                </a:moveTo>
                <a:lnTo>
                  <a:pt x="6041999" y="750899"/>
                </a:lnTo>
              </a:path>
            </a:pathLst>
          </a:custGeom>
          <a:ln w="38099">
            <a:solidFill>
              <a:srgbClr val="A4C1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44797" y="5902663"/>
            <a:ext cx="1657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45" dirty="0">
                <a:solidFill>
                  <a:srgbClr val="0F9D58"/>
                </a:solidFill>
                <a:latin typeface="Arial"/>
                <a:cs typeface="Arial"/>
              </a:rPr>
              <a:t>set</a:t>
            </a:r>
            <a:r>
              <a:rPr sz="1400" b="1" spc="110" dirty="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10" dirty="0">
                <a:solidFill>
                  <a:srgbClr val="0F9D58"/>
                </a:solidFill>
                <a:latin typeface="Arial"/>
                <a:cs typeface="Arial"/>
              </a:rPr>
              <a:t>size,</a:t>
            </a:r>
            <a:r>
              <a:rPr sz="1400" b="1" spc="110" dirty="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40" dirty="0">
                <a:solidFill>
                  <a:srgbClr val="0F9D58"/>
                </a:solidFill>
                <a:latin typeface="Arial"/>
                <a:cs typeface="Arial"/>
              </a:rPr>
              <a:t>initial</a:t>
            </a:r>
            <a:r>
              <a:rPr sz="1400" b="1" spc="-135" dirty="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55" dirty="0">
                <a:solidFill>
                  <a:srgbClr val="0F9D58"/>
                </a:solidFill>
                <a:latin typeface="Arial"/>
                <a:cs typeface="Arial"/>
              </a:rPr>
              <a:t>weights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51760" y="5902663"/>
            <a:ext cx="10890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50" dirty="0">
                <a:solidFill>
                  <a:srgbClr val="0F9D58"/>
                </a:solidFill>
                <a:latin typeface="Arial"/>
                <a:cs typeface="Arial"/>
              </a:rPr>
              <a:t>do</a:t>
            </a:r>
            <a:r>
              <a:rPr sz="1400" b="1" spc="85" dirty="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10" dirty="0">
                <a:solidFill>
                  <a:srgbClr val="0F9D58"/>
                </a:solidFill>
                <a:latin typeface="Arial"/>
                <a:cs typeface="Arial"/>
              </a:rPr>
              <a:t>the</a:t>
            </a:r>
            <a:r>
              <a:rPr sz="1400" b="1" spc="95" dirty="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70" dirty="0">
                <a:solidFill>
                  <a:srgbClr val="0F9D58"/>
                </a:solidFill>
                <a:latin typeface="Arial"/>
                <a:cs typeface="Arial"/>
              </a:rPr>
              <a:t>learning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16726" y="5902663"/>
            <a:ext cx="13995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135" dirty="0">
                <a:solidFill>
                  <a:srgbClr val="0F9D58"/>
                </a:solidFill>
                <a:latin typeface="Arial"/>
                <a:cs typeface="Arial"/>
              </a:rPr>
              <a:t>query</a:t>
            </a:r>
            <a:r>
              <a:rPr sz="1400" b="1" spc="105" dirty="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65" dirty="0">
                <a:solidFill>
                  <a:srgbClr val="0F9D58"/>
                </a:solidFill>
                <a:latin typeface="Arial"/>
                <a:cs typeface="Arial"/>
              </a:rPr>
              <a:t>for</a:t>
            </a:r>
            <a:r>
              <a:rPr sz="1400" b="1" spc="105" dirty="0">
                <a:solidFill>
                  <a:srgbClr val="0F9D58"/>
                </a:solidFill>
                <a:latin typeface="Arial"/>
                <a:cs typeface="Arial"/>
              </a:rPr>
              <a:t> </a:t>
            </a:r>
            <a:r>
              <a:rPr sz="1400" b="1" spc="-105" dirty="0">
                <a:solidFill>
                  <a:srgbClr val="0F9D58"/>
                </a:solidFill>
                <a:latin typeface="Arial"/>
                <a:cs typeface="Arial"/>
              </a:rPr>
              <a:t>answers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98664" y="5319445"/>
            <a:ext cx="247650" cy="532130"/>
          </a:xfrm>
          <a:custGeom>
            <a:avLst/>
            <a:gdLst/>
            <a:ahLst/>
            <a:cxnLst/>
            <a:rect l="l" t="t" r="r" b="b"/>
            <a:pathLst>
              <a:path w="247650" h="532129">
                <a:moveTo>
                  <a:pt x="64708" y="531899"/>
                </a:moveTo>
                <a:lnTo>
                  <a:pt x="66011" y="483226"/>
                </a:lnTo>
                <a:lnTo>
                  <a:pt x="69504" y="434647"/>
                </a:lnTo>
                <a:lnTo>
                  <a:pt x="74560" y="386136"/>
                </a:lnTo>
                <a:lnTo>
                  <a:pt x="80555" y="337665"/>
                </a:lnTo>
                <a:lnTo>
                  <a:pt x="86862" y="289209"/>
                </a:lnTo>
                <a:lnTo>
                  <a:pt x="92856" y="240738"/>
                </a:lnTo>
                <a:lnTo>
                  <a:pt x="97913" y="192227"/>
                </a:lnTo>
                <a:lnTo>
                  <a:pt x="101405" y="143648"/>
                </a:lnTo>
                <a:lnTo>
                  <a:pt x="102708" y="94974"/>
                </a:lnTo>
                <a:lnTo>
                  <a:pt x="105227" y="68711"/>
                </a:lnTo>
                <a:lnTo>
                  <a:pt x="108633" y="40886"/>
                </a:lnTo>
                <a:lnTo>
                  <a:pt x="106701" y="16362"/>
                </a:lnTo>
                <a:lnTo>
                  <a:pt x="93208" y="0"/>
                </a:lnTo>
                <a:lnTo>
                  <a:pt x="66646" y="4134"/>
                </a:lnTo>
                <a:lnTo>
                  <a:pt x="47118" y="36437"/>
                </a:lnTo>
                <a:lnTo>
                  <a:pt x="29260" y="79015"/>
                </a:lnTo>
                <a:lnTo>
                  <a:pt x="7708" y="113974"/>
                </a:lnTo>
                <a:lnTo>
                  <a:pt x="0" y="117890"/>
                </a:lnTo>
                <a:lnTo>
                  <a:pt x="4667" y="103735"/>
                </a:lnTo>
                <a:lnTo>
                  <a:pt x="15605" y="80449"/>
                </a:lnTo>
                <a:lnTo>
                  <a:pt x="26708" y="56974"/>
                </a:lnTo>
                <a:lnTo>
                  <a:pt x="48858" y="30409"/>
                </a:lnTo>
                <a:lnTo>
                  <a:pt x="82946" y="12484"/>
                </a:lnTo>
                <a:lnTo>
                  <a:pt x="119790" y="7305"/>
                </a:lnTo>
                <a:lnTo>
                  <a:pt x="150208" y="18974"/>
                </a:lnTo>
                <a:lnTo>
                  <a:pt x="177766" y="46740"/>
                </a:lnTo>
                <a:lnTo>
                  <a:pt x="209357" y="83263"/>
                </a:lnTo>
                <a:lnTo>
                  <a:pt x="235717" y="118254"/>
                </a:lnTo>
                <a:lnTo>
                  <a:pt x="247581" y="141421"/>
                </a:lnTo>
                <a:lnTo>
                  <a:pt x="235683" y="142474"/>
                </a:lnTo>
                <a:lnTo>
                  <a:pt x="194926" y="117291"/>
                </a:lnTo>
                <a:lnTo>
                  <a:pt x="158297" y="83844"/>
                </a:lnTo>
                <a:lnTo>
                  <a:pt x="131867" y="44094"/>
                </a:lnTo>
                <a:lnTo>
                  <a:pt x="121708" y="0"/>
                </a:lnTo>
              </a:path>
            </a:pathLst>
          </a:custGeom>
          <a:ln w="19049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72039" y="5319445"/>
            <a:ext cx="247650" cy="532130"/>
          </a:xfrm>
          <a:custGeom>
            <a:avLst/>
            <a:gdLst/>
            <a:ahLst/>
            <a:cxnLst/>
            <a:rect l="l" t="t" r="r" b="b"/>
            <a:pathLst>
              <a:path w="247650" h="532129">
                <a:moveTo>
                  <a:pt x="64708" y="531899"/>
                </a:moveTo>
                <a:lnTo>
                  <a:pt x="66011" y="483226"/>
                </a:lnTo>
                <a:lnTo>
                  <a:pt x="69504" y="434647"/>
                </a:lnTo>
                <a:lnTo>
                  <a:pt x="74560" y="386136"/>
                </a:lnTo>
                <a:lnTo>
                  <a:pt x="80555" y="337665"/>
                </a:lnTo>
                <a:lnTo>
                  <a:pt x="86862" y="289209"/>
                </a:lnTo>
                <a:lnTo>
                  <a:pt x="92856" y="240738"/>
                </a:lnTo>
                <a:lnTo>
                  <a:pt x="97913" y="192227"/>
                </a:lnTo>
                <a:lnTo>
                  <a:pt x="101405" y="143648"/>
                </a:lnTo>
                <a:lnTo>
                  <a:pt x="102708" y="94974"/>
                </a:lnTo>
                <a:lnTo>
                  <a:pt x="105227" y="68711"/>
                </a:lnTo>
                <a:lnTo>
                  <a:pt x="108633" y="40886"/>
                </a:lnTo>
                <a:lnTo>
                  <a:pt x="106701" y="16362"/>
                </a:lnTo>
                <a:lnTo>
                  <a:pt x="93208" y="0"/>
                </a:lnTo>
                <a:lnTo>
                  <a:pt x="66646" y="4134"/>
                </a:lnTo>
                <a:lnTo>
                  <a:pt x="47118" y="36437"/>
                </a:lnTo>
                <a:lnTo>
                  <a:pt x="29260" y="79015"/>
                </a:lnTo>
                <a:lnTo>
                  <a:pt x="7708" y="113974"/>
                </a:lnTo>
                <a:lnTo>
                  <a:pt x="0" y="117890"/>
                </a:lnTo>
                <a:lnTo>
                  <a:pt x="4667" y="103735"/>
                </a:lnTo>
                <a:lnTo>
                  <a:pt x="15605" y="80449"/>
                </a:lnTo>
                <a:lnTo>
                  <a:pt x="26708" y="56974"/>
                </a:lnTo>
                <a:lnTo>
                  <a:pt x="48858" y="30409"/>
                </a:lnTo>
                <a:lnTo>
                  <a:pt x="82946" y="12484"/>
                </a:lnTo>
                <a:lnTo>
                  <a:pt x="119790" y="7305"/>
                </a:lnTo>
                <a:lnTo>
                  <a:pt x="150208" y="18974"/>
                </a:lnTo>
                <a:lnTo>
                  <a:pt x="177766" y="46740"/>
                </a:lnTo>
                <a:lnTo>
                  <a:pt x="209357" y="83263"/>
                </a:lnTo>
                <a:lnTo>
                  <a:pt x="235718" y="118254"/>
                </a:lnTo>
                <a:lnTo>
                  <a:pt x="247581" y="141421"/>
                </a:lnTo>
                <a:lnTo>
                  <a:pt x="235683" y="142474"/>
                </a:lnTo>
                <a:lnTo>
                  <a:pt x="194926" y="117291"/>
                </a:lnTo>
                <a:lnTo>
                  <a:pt x="158297" y="83844"/>
                </a:lnTo>
                <a:lnTo>
                  <a:pt x="131867" y="44094"/>
                </a:lnTo>
                <a:lnTo>
                  <a:pt x="121708" y="0"/>
                </a:lnTo>
              </a:path>
            </a:pathLst>
          </a:custGeom>
          <a:ln w="19049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64765" y="5319445"/>
            <a:ext cx="247650" cy="532130"/>
          </a:xfrm>
          <a:custGeom>
            <a:avLst/>
            <a:gdLst/>
            <a:ahLst/>
            <a:cxnLst/>
            <a:rect l="l" t="t" r="r" b="b"/>
            <a:pathLst>
              <a:path w="247650" h="532129">
                <a:moveTo>
                  <a:pt x="64708" y="531899"/>
                </a:moveTo>
                <a:lnTo>
                  <a:pt x="66011" y="483226"/>
                </a:lnTo>
                <a:lnTo>
                  <a:pt x="69504" y="434647"/>
                </a:lnTo>
                <a:lnTo>
                  <a:pt x="74560" y="386136"/>
                </a:lnTo>
                <a:lnTo>
                  <a:pt x="80554" y="337665"/>
                </a:lnTo>
                <a:lnTo>
                  <a:pt x="86862" y="289209"/>
                </a:lnTo>
                <a:lnTo>
                  <a:pt x="92856" y="240738"/>
                </a:lnTo>
                <a:lnTo>
                  <a:pt x="97912" y="192227"/>
                </a:lnTo>
                <a:lnTo>
                  <a:pt x="101405" y="143648"/>
                </a:lnTo>
                <a:lnTo>
                  <a:pt x="102708" y="94974"/>
                </a:lnTo>
                <a:lnTo>
                  <a:pt x="105227" y="68711"/>
                </a:lnTo>
                <a:lnTo>
                  <a:pt x="108632" y="40886"/>
                </a:lnTo>
                <a:lnTo>
                  <a:pt x="106701" y="16362"/>
                </a:lnTo>
                <a:lnTo>
                  <a:pt x="93208" y="0"/>
                </a:lnTo>
                <a:lnTo>
                  <a:pt x="66645" y="4134"/>
                </a:lnTo>
                <a:lnTo>
                  <a:pt x="47117" y="36437"/>
                </a:lnTo>
                <a:lnTo>
                  <a:pt x="29260" y="79015"/>
                </a:lnTo>
                <a:lnTo>
                  <a:pt x="7708" y="113974"/>
                </a:lnTo>
                <a:lnTo>
                  <a:pt x="0" y="117890"/>
                </a:lnTo>
                <a:lnTo>
                  <a:pt x="4667" y="103735"/>
                </a:lnTo>
                <a:lnTo>
                  <a:pt x="15605" y="80449"/>
                </a:lnTo>
                <a:lnTo>
                  <a:pt x="26708" y="56974"/>
                </a:lnTo>
                <a:lnTo>
                  <a:pt x="48858" y="30409"/>
                </a:lnTo>
                <a:lnTo>
                  <a:pt x="82946" y="12484"/>
                </a:lnTo>
                <a:lnTo>
                  <a:pt x="119790" y="7305"/>
                </a:lnTo>
                <a:lnTo>
                  <a:pt x="150208" y="18974"/>
                </a:lnTo>
                <a:lnTo>
                  <a:pt x="177765" y="46740"/>
                </a:lnTo>
                <a:lnTo>
                  <a:pt x="209357" y="83263"/>
                </a:lnTo>
                <a:lnTo>
                  <a:pt x="235717" y="118254"/>
                </a:lnTo>
                <a:lnTo>
                  <a:pt x="247581" y="141421"/>
                </a:lnTo>
                <a:lnTo>
                  <a:pt x="235683" y="142474"/>
                </a:lnTo>
                <a:lnTo>
                  <a:pt x="194926" y="117291"/>
                </a:lnTo>
                <a:lnTo>
                  <a:pt x="158297" y="83844"/>
                </a:lnTo>
                <a:lnTo>
                  <a:pt x="131867" y="44094"/>
                </a:lnTo>
                <a:lnTo>
                  <a:pt x="121708" y="0"/>
                </a:lnTo>
              </a:path>
            </a:pathLst>
          </a:custGeom>
          <a:ln w="19049">
            <a:solidFill>
              <a:srgbClr val="0F9D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8180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55627"/>
            <a:ext cx="9144000" cy="875665"/>
          </a:xfrm>
          <a:custGeom>
            <a:avLst/>
            <a:gdLst/>
            <a:ahLst/>
            <a:cxnLst/>
            <a:rect l="l" t="t" r="r" b="b"/>
            <a:pathLst>
              <a:path w="9144000" h="875665">
                <a:moveTo>
                  <a:pt x="0" y="875099"/>
                </a:moveTo>
                <a:lnTo>
                  <a:pt x="9143999" y="875099"/>
                </a:lnTo>
                <a:lnTo>
                  <a:pt x="9143999" y="0"/>
                </a:lnTo>
                <a:lnTo>
                  <a:pt x="0" y="0"/>
                </a:lnTo>
                <a:lnTo>
                  <a:pt x="0" y="875099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24000" y="875133"/>
            <a:ext cx="9144000" cy="5982970"/>
            <a:chOff x="0" y="875133"/>
            <a:chExt cx="9144000" cy="5982970"/>
          </a:xfrm>
        </p:grpSpPr>
        <p:sp>
          <p:nvSpPr>
            <p:cNvPr id="4" name="object 4"/>
            <p:cNvSpPr/>
            <p:nvPr/>
          </p:nvSpPr>
          <p:spPr>
            <a:xfrm>
              <a:off x="0" y="1020033"/>
              <a:ext cx="9144000" cy="5838190"/>
            </a:xfrm>
            <a:custGeom>
              <a:avLst/>
              <a:gdLst/>
              <a:ahLst/>
              <a:cxnLst/>
              <a:rect l="l" t="t" r="r" b="b"/>
              <a:pathLst>
                <a:path w="9144000" h="5838190">
                  <a:moveTo>
                    <a:pt x="0" y="5837966"/>
                  </a:moveTo>
                  <a:lnTo>
                    <a:pt x="9143999" y="5837966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5837966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75133"/>
              <a:ext cx="9143999" cy="1448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95275" y="263693"/>
            <a:ext cx="2302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Roboto"/>
                <a:cs typeface="Roboto"/>
              </a:rPr>
              <a:t>Python</a:t>
            </a:r>
            <a:endParaRPr dirty="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33140" y="1485536"/>
            <a:ext cx="7971155" cy="4911725"/>
            <a:chOff x="509139" y="1485535"/>
            <a:chExt cx="7971155" cy="49117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2575" y="3844250"/>
              <a:ext cx="2857499" cy="25526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9631" y="3902591"/>
              <a:ext cx="251299" cy="2512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8189" y="1504585"/>
              <a:ext cx="5816600" cy="3828415"/>
            </a:xfrm>
            <a:custGeom>
              <a:avLst/>
              <a:gdLst/>
              <a:ahLst/>
              <a:cxnLst/>
              <a:rect l="l" t="t" r="r" b="b"/>
              <a:pathLst>
                <a:path w="5816600" h="3828415">
                  <a:moveTo>
                    <a:pt x="5816291" y="2483575"/>
                  </a:moveTo>
                  <a:lnTo>
                    <a:pt x="5810660" y="2532460"/>
                  </a:lnTo>
                  <a:lnTo>
                    <a:pt x="5794621" y="2577335"/>
                  </a:lnTo>
                  <a:lnTo>
                    <a:pt x="5769453" y="2616921"/>
                  </a:lnTo>
                  <a:lnTo>
                    <a:pt x="5736437" y="2649937"/>
                  </a:lnTo>
                  <a:lnTo>
                    <a:pt x="5696851" y="2675105"/>
                  </a:lnTo>
                  <a:lnTo>
                    <a:pt x="5651976" y="2691144"/>
                  </a:lnTo>
                  <a:lnTo>
                    <a:pt x="5603091" y="2696775"/>
                  </a:lnTo>
                  <a:lnTo>
                    <a:pt x="5554206" y="2691144"/>
                  </a:lnTo>
                  <a:lnTo>
                    <a:pt x="5509331" y="2675105"/>
                  </a:lnTo>
                  <a:lnTo>
                    <a:pt x="5469745" y="2649937"/>
                  </a:lnTo>
                  <a:lnTo>
                    <a:pt x="5436729" y="2616921"/>
                  </a:lnTo>
                  <a:lnTo>
                    <a:pt x="5411561" y="2577335"/>
                  </a:lnTo>
                  <a:lnTo>
                    <a:pt x="5395522" y="2532460"/>
                  </a:lnTo>
                  <a:lnTo>
                    <a:pt x="5389891" y="2483575"/>
                  </a:lnTo>
                  <a:lnTo>
                    <a:pt x="5395522" y="2434690"/>
                  </a:lnTo>
                  <a:lnTo>
                    <a:pt x="5411561" y="2389815"/>
                  </a:lnTo>
                  <a:lnTo>
                    <a:pt x="5436729" y="2350229"/>
                  </a:lnTo>
                  <a:lnTo>
                    <a:pt x="5469745" y="2317212"/>
                  </a:lnTo>
                  <a:lnTo>
                    <a:pt x="5509331" y="2292045"/>
                  </a:lnTo>
                  <a:lnTo>
                    <a:pt x="5554206" y="2276006"/>
                  </a:lnTo>
                  <a:lnTo>
                    <a:pt x="5603091" y="2270375"/>
                  </a:lnTo>
                  <a:lnTo>
                    <a:pt x="5651976" y="2276006"/>
                  </a:lnTo>
                  <a:lnTo>
                    <a:pt x="5696851" y="2292045"/>
                  </a:lnTo>
                  <a:lnTo>
                    <a:pt x="5736437" y="2317212"/>
                  </a:lnTo>
                  <a:lnTo>
                    <a:pt x="5769453" y="2350229"/>
                  </a:lnTo>
                  <a:lnTo>
                    <a:pt x="5794621" y="2389815"/>
                  </a:lnTo>
                  <a:lnTo>
                    <a:pt x="5810660" y="2434690"/>
                  </a:lnTo>
                  <a:lnTo>
                    <a:pt x="5816291" y="2483575"/>
                  </a:lnTo>
                  <a:close/>
                </a:path>
                <a:path w="5816600" h="3828415">
                  <a:moveTo>
                    <a:pt x="457148" y="1260503"/>
                  </a:moveTo>
                  <a:lnTo>
                    <a:pt x="452189" y="1211808"/>
                  </a:lnTo>
                  <a:lnTo>
                    <a:pt x="450062" y="1163277"/>
                  </a:lnTo>
                  <a:lnTo>
                    <a:pt x="450719" y="1115025"/>
                  </a:lnTo>
                  <a:lnTo>
                    <a:pt x="454109" y="1067165"/>
                  </a:lnTo>
                  <a:lnTo>
                    <a:pt x="460183" y="1019810"/>
                  </a:lnTo>
                  <a:lnTo>
                    <a:pt x="468891" y="973074"/>
                  </a:lnTo>
                  <a:lnTo>
                    <a:pt x="480186" y="927070"/>
                  </a:lnTo>
                  <a:lnTo>
                    <a:pt x="494017" y="881911"/>
                  </a:lnTo>
                  <a:lnTo>
                    <a:pt x="510334" y="837712"/>
                  </a:lnTo>
                  <a:lnTo>
                    <a:pt x="529089" y="794585"/>
                  </a:lnTo>
                  <a:lnTo>
                    <a:pt x="550232" y="752645"/>
                  </a:lnTo>
                  <a:lnTo>
                    <a:pt x="573715" y="712003"/>
                  </a:lnTo>
                  <a:lnTo>
                    <a:pt x="599486" y="672774"/>
                  </a:lnTo>
                  <a:lnTo>
                    <a:pt x="627498" y="635072"/>
                  </a:lnTo>
                  <a:lnTo>
                    <a:pt x="657701" y="599009"/>
                  </a:lnTo>
                  <a:lnTo>
                    <a:pt x="690046" y="564699"/>
                  </a:lnTo>
                  <a:lnTo>
                    <a:pt x="724482" y="532256"/>
                  </a:lnTo>
                  <a:lnTo>
                    <a:pt x="760962" y="501792"/>
                  </a:lnTo>
                  <a:lnTo>
                    <a:pt x="799435" y="473422"/>
                  </a:lnTo>
                  <a:lnTo>
                    <a:pt x="841735" y="446131"/>
                  </a:lnTo>
                  <a:lnTo>
                    <a:pt x="885248" y="421865"/>
                  </a:lnTo>
                  <a:lnTo>
                    <a:pt x="929834" y="400627"/>
                  </a:lnTo>
                  <a:lnTo>
                    <a:pt x="975351" y="382422"/>
                  </a:lnTo>
                  <a:lnTo>
                    <a:pt x="1021659" y="367253"/>
                  </a:lnTo>
                  <a:lnTo>
                    <a:pt x="1068617" y="355126"/>
                  </a:lnTo>
                  <a:lnTo>
                    <a:pt x="1116084" y="346045"/>
                  </a:lnTo>
                  <a:lnTo>
                    <a:pt x="1163918" y="340013"/>
                  </a:lnTo>
                  <a:lnTo>
                    <a:pt x="1211979" y="337036"/>
                  </a:lnTo>
                  <a:lnTo>
                    <a:pt x="1260125" y="337116"/>
                  </a:lnTo>
                  <a:lnTo>
                    <a:pt x="1308216" y="340259"/>
                  </a:lnTo>
                  <a:lnTo>
                    <a:pt x="1356110" y="346469"/>
                  </a:lnTo>
                  <a:lnTo>
                    <a:pt x="1403667" y="355750"/>
                  </a:lnTo>
                  <a:lnTo>
                    <a:pt x="1450746" y="368106"/>
                  </a:lnTo>
                  <a:lnTo>
                    <a:pt x="1497205" y="383541"/>
                  </a:lnTo>
                  <a:lnTo>
                    <a:pt x="1542903" y="402061"/>
                  </a:lnTo>
                  <a:lnTo>
                    <a:pt x="1587700" y="423668"/>
                  </a:lnTo>
                  <a:lnTo>
                    <a:pt x="1631454" y="448367"/>
                  </a:lnTo>
                  <a:lnTo>
                    <a:pt x="1655958" y="404672"/>
                  </a:lnTo>
                  <a:lnTo>
                    <a:pt x="1683461" y="363423"/>
                  </a:lnTo>
                  <a:lnTo>
                    <a:pt x="1713786" y="324749"/>
                  </a:lnTo>
                  <a:lnTo>
                    <a:pt x="1746757" y="288781"/>
                  </a:lnTo>
                  <a:lnTo>
                    <a:pt x="1782198" y="255648"/>
                  </a:lnTo>
                  <a:lnTo>
                    <a:pt x="1819933" y="225482"/>
                  </a:lnTo>
                  <a:lnTo>
                    <a:pt x="1859784" y="198412"/>
                  </a:lnTo>
                  <a:lnTo>
                    <a:pt x="1901575" y="174569"/>
                  </a:lnTo>
                  <a:lnTo>
                    <a:pt x="1945131" y="154082"/>
                  </a:lnTo>
                  <a:lnTo>
                    <a:pt x="1990274" y="137082"/>
                  </a:lnTo>
                  <a:lnTo>
                    <a:pt x="2036827" y="123699"/>
                  </a:lnTo>
                  <a:lnTo>
                    <a:pt x="2084616" y="114063"/>
                  </a:lnTo>
                  <a:lnTo>
                    <a:pt x="2132984" y="108346"/>
                  </a:lnTo>
                  <a:lnTo>
                    <a:pt x="2181258" y="106589"/>
                  </a:lnTo>
                  <a:lnTo>
                    <a:pt x="2229232" y="108722"/>
                  </a:lnTo>
                  <a:lnTo>
                    <a:pt x="2276700" y="114676"/>
                  </a:lnTo>
                  <a:lnTo>
                    <a:pt x="2323455" y="124382"/>
                  </a:lnTo>
                  <a:lnTo>
                    <a:pt x="2369292" y="137771"/>
                  </a:lnTo>
                  <a:lnTo>
                    <a:pt x="2414006" y="154774"/>
                  </a:lnTo>
                  <a:lnTo>
                    <a:pt x="2457390" y="175321"/>
                  </a:lnTo>
                  <a:lnTo>
                    <a:pt x="2499237" y="199343"/>
                  </a:lnTo>
                  <a:lnTo>
                    <a:pt x="2539343" y="226772"/>
                  </a:lnTo>
                  <a:lnTo>
                    <a:pt x="2577502" y="257538"/>
                  </a:lnTo>
                  <a:lnTo>
                    <a:pt x="2613506" y="291572"/>
                  </a:lnTo>
                  <a:lnTo>
                    <a:pt x="2636657" y="248541"/>
                  </a:lnTo>
                  <a:lnTo>
                    <a:pt x="2663299" y="208333"/>
                  </a:lnTo>
                  <a:lnTo>
                    <a:pt x="2693184" y="171123"/>
                  </a:lnTo>
                  <a:lnTo>
                    <a:pt x="2726069" y="137086"/>
                  </a:lnTo>
                  <a:lnTo>
                    <a:pt x="2761708" y="106396"/>
                  </a:lnTo>
                  <a:lnTo>
                    <a:pt x="2799854" y="79228"/>
                  </a:lnTo>
                  <a:lnTo>
                    <a:pt x="2840262" y="55758"/>
                  </a:lnTo>
                  <a:lnTo>
                    <a:pt x="2882688" y="36160"/>
                  </a:lnTo>
                  <a:lnTo>
                    <a:pt x="2926884" y="20609"/>
                  </a:lnTo>
                  <a:lnTo>
                    <a:pt x="2972605" y="9281"/>
                  </a:lnTo>
                  <a:lnTo>
                    <a:pt x="3019607" y="2349"/>
                  </a:lnTo>
                  <a:lnTo>
                    <a:pt x="3067026" y="0"/>
                  </a:lnTo>
                  <a:lnTo>
                    <a:pt x="3113983" y="2218"/>
                  </a:lnTo>
                  <a:lnTo>
                    <a:pt x="3160205" y="8882"/>
                  </a:lnTo>
                  <a:lnTo>
                    <a:pt x="3205419" y="19865"/>
                  </a:lnTo>
                  <a:lnTo>
                    <a:pt x="3249352" y="35045"/>
                  </a:lnTo>
                  <a:lnTo>
                    <a:pt x="3291731" y="54297"/>
                  </a:lnTo>
                  <a:lnTo>
                    <a:pt x="3332283" y="77498"/>
                  </a:lnTo>
                  <a:lnTo>
                    <a:pt x="3370736" y="104524"/>
                  </a:lnTo>
                  <a:lnTo>
                    <a:pt x="3406817" y="135250"/>
                  </a:lnTo>
                  <a:lnTo>
                    <a:pt x="3440253" y="169552"/>
                  </a:lnTo>
                  <a:lnTo>
                    <a:pt x="3470770" y="207308"/>
                  </a:lnTo>
                  <a:lnTo>
                    <a:pt x="3504807" y="169288"/>
                  </a:lnTo>
                  <a:lnTo>
                    <a:pt x="3541542" y="134900"/>
                  </a:lnTo>
                  <a:lnTo>
                    <a:pt x="3580710" y="104230"/>
                  </a:lnTo>
                  <a:lnTo>
                    <a:pt x="3622046" y="77362"/>
                  </a:lnTo>
                  <a:lnTo>
                    <a:pt x="3665283" y="54384"/>
                  </a:lnTo>
                  <a:lnTo>
                    <a:pt x="3710156" y="35380"/>
                  </a:lnTo>
                  <a:lnTo>
                    <a:pt x="3756400" y="20436"/>
                  </a:lnTo>
                  <a:lnTo>
                    <a:pt x="3803748" y="9639"/>
                  </a:lnTo>
                  <a:lnTo>
                    <a:pt x="3851936" y="3074"/>
                  </a:lnTo>
                  <a:lnTo>
                    <a:pt x="3900698" y="828"/>
                  </a:lnTo>
                  <a:lnTo>
                    <a:pt x="3949768" y="2985"/>
                  </a:lnTo>
                  <a:lnTo>
                    <a:pt x="3998881" y="9631"/>
                  </a:lnTo>
                  <a:lnTo>
                    <a:pt x="4047770" y="20853"/>
                  </a:lnTo>
                  <a:lnTo>
                    <a:pt x="4095511" y="36500"/>
                  </a:lnTo>
                  <a:lnTo>
                    <a:pt x="4141230" y="56222"/>
                  </a:lnTo>
                  <a:lnTo>
                    <a:pt x="4184739" y="79808"/>
                  </a:lnTo>
                  <a:lnTo>
                    <a:pt x="4225848" y="107044"/>
                  </a:lnTo>
                  <a:lnTo>
                    <a:pt x="4264371" y="137719"/>
                  </a:lnTo>
                  <a:lnTo>
                    <a:pt x="4300118" y="171622"/>
                  </a:lnTo>
                  <a:lnTo>
                    <a:pt x="4332901" y="208540"/>
                  </a:lnTo>
                  <a:lnTo>
                    <a:pt x="4362532" y="248260"/>
                  </a:lnTo>
                  <a:lnTo>
                    <a:pt x="4388824" y="290572"/>
                  </a:lnTo>
                  <a:lnTo>
                    <a:pt x="4411586" y="335262"/>
                  </a:lnTo>
                  <a:lnTo>
                    <a:pt x="4430632" y="382120"/>
                  </a:lnTo>
                  <a:lnTo>
                    <a:pt x="4445773" y="430933"/>
                  </a:lnTo>
                  <a:lnTo>
                    <a:pt x="4456820" y="481488"/>
                  </a:lnTo>
                  <a:lnTo>
                    <a:pt x="4503274" y="496698"/>
                  </a:lnTo>
                  <a:lnTo>
                    <a:pt x="4548127" y="515509"/>
                  </a:lnTo>
                  <a:lnTo>
                    <a:pt x="4591211" y="537776"/>
                  </a:lnTo>
                  <a:lnTo>
                    <a:pt x="4632358" y="563354"/>
                  </a:lnTo>
                  <a:lnTo>
                    <a:pt x="4671400" y="592098"/>
                  </a:lnTo>
                  <a:lnTo>
                    <a:pt x="4708169" y="623863"/>
                  </a:lnTo>
                  <a:lnTo>
                    <a:pt x="4742497" y="658504"/>
                  </a:lnTo>
                  <a:lnTo>
                    <a:pt x="4774217" y="695875"/>
                  </a:lnTo>
                  <a:lnTo>
                    <a:pt x="4803160" y="735833"/>
                  </a:lnTo>
                  <a:lnTo>
                    <a:pt x="4829159" y="778231"/>
                  </a:lnTo>
                  <a:lnTo>
                    <a:pt x="4852046" y="822925"/>
                  </a:lnTo>
                  <a:lnTo>
                    <a:pt x="4871490" y="869348"/>
                  </a:lnTo>
                  <a:lnTo>
                    <a:pt x="4887269" y="916877"/>
                  </a:lnTo>
                  <a:lnTo>
                    <a:pt x="4899379" y="965287"/>
                  </a:lnTo>
                  <a:lnTo>
                    <a:pt x="4907815" y="1014350"/>
                  </a:lnTo>
                  <a:lnTo>
                    <a:pt x="4912571" y="1063839"/>
                  </a:lnTo>
                  <a:lnTo>
                    <a:pt x="4913644" y="1113527"/>
                  </a:lnTo>
                  <a:lnTo>
                    <a:pt x="4911027" y="1163188"/>
                  </a:lnTo>
                  <a:lnTo>
                    <a:pt x="4904717" y="1212595"/>
                  </a:lnTo>
                  <a:lnTo>
                    <a:pt x="4894707" y="1261521"/>
                  </a:lnTo>
                  <a:lnTo>
                    <a:pt x="4880994" y="1309738"/>
                  </a:lnTo>
                  <a:lnTo>
                    <a:pt x="4863573" y="1357021"/>
                  </a:lnTo>
                  <a:lnTo>
                    <a:pt x="4892290" y="1398412"/>
                  </a:lnTo>
                  <a:lnTo>
                    <a:pt x="4918279" y="1441251"/>
                  </a:lnTo>
                  <a:lnTo>
                    <a:pt x="4941520" y="1485401"/>
                  </a:lnTo>
                  <a:lnTo>
                    <a:pt x="4961997" y="1530720"/>
                  </a:lnTo>
                  <a:lnTo>
                    <a:pt x="4979690" y="1577068"/>
                  </a:lnTo>
                  <a:lnTo>
                    <a:pt x="4994582" y="1624307"/>
                  </a:lnTo>
                  <a:lnTo>
                    <a:pt x="5006654" y="1672296"/>
                  </a:lnTo>
                  <a:lnTo>
                    <a:pt x="5015889" y="1720896"/>
                  </a:lnTo>
                  <a:lnTo>
                    <a:pt x="5022268" y="1769966"/>
                  </a:lnTo>
                  <a:lnTo>
                    <a:pt x="5025772" y="1819367"/>
                  </a:lnTo>
                  <a:lnTo>
                    <a:pt x="5026384" y="1868959"/>
                  </a:lnTo>
                  <a:lnTo>
                    <a:pt x="5024086" y="1918602"/>
                  </a:lnTo>
                  <a:lnTo>
                    <a:pt x="5018859" y="1968157"/>
                  </a:lnTo>
                  <a:lnTo>
                    <a:pt x="5010686" y="2017484"/>
                  </a:lnTo>
                  <a:lnTo>
                    <a:pt x="4999547" y="2066442"/>
                  </a:lnTo>
                  <a:lnTo>
                    <a:pt x="4985426" y="2114893"/>
                  </a:lnTo>
                  <a:lnTo>
                    <a:pt x="4968303" y="2162696"/>
                  </a:lnTo>
                  <a:lnTo>
                    <a:pt x="4948346" y="2209302"/>
                  </a:lnTo>
                  <a:lnTo>
                    <a:pt x="4925806" y="2254194"/>
                  </a:lnTo>
                  <a:lnTo>
                    <a:pt x="4900790" y="2297288"/>
                  </a:lnTo>
                  <a:lnTo>
                    <a:pt x="4873406" y="2338495"/>
                  </a:lnTo>
                  <a:lnTo>
                    <a:pt x="4843760" y="2377729"/>
                  </a:lnTo>
                  <a:lnTo>
                    <a:pt x="4811960" y="2414903"/>
                  </a:lnTo>
                  <a:lnTo>
                    <a:pt x="4778112" y="2449930"/>
                  </a:lnTo>
                  <a:lnTo>
                    <a:pt x="4742325" y="2482724"/>
                  </a:lnTo>
                  <a:lnTo>
                    <a:pt x="4704705" y="2513198"/>
                  </a:lnTo>
                  <a:lnTo>
                    <a:pt x="4665359" y="2541265"/>
                  </a:lnTo>
                  <a:lnTo>
                    <a:pt x="4624394" y="2566838"/>
                  </a:lnTo>
                  <a:lnTo>
                    <a:pt x="4581918" y="2589830"/>
                  </a:lnTo>
                  <a:lnTo>
                    <a:pt x="4538039" y="2610154"/>
                  </a:lnTo>
                  <a:lnTo>
                    <a:pt x="4492862" y="2627724"/>
                  </a:lnTo>
                  <a:lnTo>
                    <a:pt x="4446495" y="2642453"/>
                  </a:lnTo>
                  <a:lnTo>
                    <a:pt x="4399046" y="2654254"/>
                  </a:lnTo>
                  <a:lnTo>
                    <a:pt x="4350621" y="2663041"/>
                  </a:lnTo>
                  <a:lnTo>
                    <a:pt x="4348494" y="2713192"/>
                  </a:lnTo>
                  <a:lnTo>
                    <a:pt x="4342956" y="2762630"/>
                  </a:lnTo>
                  <a:lnTo>
                    <a:pt x="4334097" y="2811196"/>
                  </a:lnTo>
                  <a:lnTo>
                    <a:pt x="4322010" y="2858732"/>
                  </a:lnTo>
                  <a:lnTo>
                    <a:pt x="4306784" y="2905079"/>
                  </a:lnTo>
                  <a:lnTo>
                    <a:pt x="4288513" y="2950079"/>
                  </a:lnTo>
                  <a:lnTo>
                    <a:pt x="4267287" y="2993572"/>
                  </a:lnTo>
                  <a:lnTo>
                    <a:pt x="4243197" y="3035401"/>
                  </a:lnTo>
                  <a:lnTo>
                    <a:pt x="4216335" y="3075406"/>
                  </a:lnTo>
                  <a:lnTo>
                    <a:pt x="4186792" y="3113429"/>
                  </a:lnTo>
                  <a:lnTo>
                    <a:pt x="4154660" y="3149312"/>
                  </a:lnTo>
                  <a:lnTo>
                    <a:pt x="4120030" y="3182895"/>
                  </a:lnTo>
                  <a:lnTo>
                    <a:pt x="4082993" y="3214021"/>
                  </a:lnTo>
                  <a:lnTo>
                    <a:pt x="4043640" y="3242530"/>
                  </a:lnTo>
                  <a:lnTo>
                    <a:pt x="4002064" y="3268263"/>
                  </a:lnTo>
                  <a:lnTo>
                    <a:pt x="3958813" y="3290838"/>
                  </a:lnTo>
                  <a:lnTo>
                    <a:pt x="3914496" y="3309978"/>
                  </a:lnTo>
                  <a:lnTo>
                    <a:pt x="3869291" y="3325689"/>
                  </a:lnTo>
                  <a:lnTo>
                    <a:pt x="3823376" y="3337975"/>
                  </a:lnTo>
                  <a:lnTo>
                    <a:pt x="3776928" y="3346843"/>
                  </a:lnTo>
                  <a:lnTo>
                    <a:pt x="3730127" y="3352297"/>
                  </a:lnTo>
                  <a:lnTo>
                    <a:pt x="3683150" y="3354342"/>
                  </a:lnTo>
                  <a:lnTo>
                    <a:pt x="3636176" y="3352984"/>
                  </a:lnTo>
                  <a:lnTo>
                    <a:pt x="3589382" y="3348227"/>
                  </a:lnTo>
                  <a:lnTo>
                    <a:pt x="3542947" y="3340077"/>
                  </a:lnTo>
                  <a:lnTo>
                    <a:pt x="3497048" y="3328539"/>
                  </a:lnTo>
                  <a:lnTo>
                    <a:pt x="3451865" y="3313618"/>
                  </a:lnTo>
                  <a:lnTo>
                    <a:pt x="3407575" y="3295319"/>
                  </a:lnTo>
                  <a:lnTo>
                    <a:pt x="3364356" y="3273648"/>
                  </a:lnTo>
                  <a:lnTo>
                    <a:pt x="3322386" y="3248609"/>
                  </a:lnTo>
                  <a:lnTo>
                    <a:pt x="3307192" y="3295638"/>
                  </a:lnTo>
                  <a:lnTo>
                    <a:pt x="3289440" y="3341257"/>
                  </a:lnTo>
                  <a:lnTo>
                    <a:pt x="3269223" y="3385380"/>
                  </a:lnTo>
                  <a:lnTo>
                    <a:pt x="3246634" y="3427924"/>
                  </a:lnTo>
                  <a:lnTo>
                    <a:pt x="3221767" y="3468806"/>
                  </a:lnTo>
                  <a:lnTo>
                    <a:pt x="3194716" y="3507941"/>
                  </a:lnTo>
                  <a:lnTo>
                    <a:pt x="3165574" y="3545245"/>
                  </a:lnTo>
                  <a:lnTo>
                    <a:pt x="3134435" y="3580634"/>
                  </a:lnTo>
                  <a:lnTo>
                    <a:pt x="3101392" y="3614024"/>
                  </a:lnTo>
                  <a:lnTo>
                    <a:pt x="3066538" y="3645331"/>
                  </a:lnTo>
                  <a:lnTo>
                    <a:pt x="3029968" y="3674471"/>
                  </a:lnTo>
                  <a:lnTo>
                    <a:pt x="2991775" y="3701360"/>
                  </a:lnTo>
                  <a:lnTo>
                    <a:pt x="2952052" y="3725914"/>
                  </a:lnTo>
                  <a:lnTo>
                    <a:pt x="2910894" y="3748049"/>
                  </a:lnTo>
                  <a:lnTo>
                    <a:pt x="2868392" y="3767681"/>
                  </a:lnTo>
                  <a:lnTo>
                    <a:pt x="2824642" y="3784726"/>
                  </a:lnTo>
                  <a:lnTo>
                    <a:pt x="2779736" y="3799099"/>
                  </a:lnTo>
                  <a:lnTo>
                    <a:pt x="2733768" y="3810718"/>
                  </a:lnTo>
                  <a:lnTo>
                    <a:pt x="2686832" y="3819498"/>
                  </a:lnTo>
                  <a:lnTo>
                    <a:pt x="2639471" y="3825308"/>
                  </a:lnTo>
                  <a:lnTo>
                    <a:pt x="2592243" y="3828108"/>
                  </a:lnTo>
                  <a:lnTo>
                    <a:pt x="2545260" y="3827951"/>
                  </a:lnTo>
                  <a:lnTo>
                    <a:pt x="2498636" y="3824889"/>
                  </a:lnTo>
                  <a:lnTo>
                    <a:pt x="2452482" y="3818974"/>
                  </a:lnTo>
                  <a:lnTo>
                    <a:pt x="2406914" y="3810257"/>
                  </a:lnTo>
                  <a:lnTo>
                    <a:pt x="2362042" y="3798791"/>
                  </a:lnTo>
                  <a:lnTo>
                    <a:pt x="2317981" y="3784628"/>
                  </a:lnTo>
                  <a:lnTo>
                    <a:pt x="2274843" y="3767821"/>
                  </a:lnTo>
                  <a:lnTo>
                    <a:pt x="2232742" y="3748420"/>
                  </a:lnTo>
                  <a:lnTo>
                    <a:pt x="2191789" y="3726478"/>
                  </a:lnTo>
                  <a:lnTo>
                    <a:pt x="2152099" y="3702048"/>
                  </a:lnTo>
                  <a:lnTo>
                    <a:pt x="2113785" y="3675181"/>
                  </a:lnTo>
                  <a:lnTo>
                    <a:pt x="2076958" y="3645929"/>
                  </a:lnTo>
                  <a:lnTo>
                    <a:pt x="2041733" y="3614345"/>
                  </a:lnTo>
                  <a:lnTo>
                    <a:pt x="2008222" y="3580480"/>
                  </a:lnTo>
                  <a:lnTo>
                    <a:pt x="1976539" y="3544387"/>
                  </a:lnTo>
                  <a:lnTo>
                    <a:pt x="1946795" y="3506117"/>
                  </a:lnTo>
                  <a:lnTo>
                    <a:pt x="1919105" y="3465723"/>
                  </a:lnTo>
                  <a:lnTo>
                    <a:pt x="1874199" y="3492030"/>
                  </a:lnTo>
                  <a:lnTo>
                    <a:pt x="1828150" y="3515500"/>
                  </a:lnTo>
                  <a:lnTo>
                    <a:pt x="1781081" y="3536113"/>
                  </a:lnTo>
                  <a:lnTo>
                    <a:pt x="1733113" y="3553852"/>
                  </a:lnTo>
                  <a:lnTo>
                    <a:pt x="1684370" y="3568699"/>
                  </a:lnTo>
                  <a:lnTo>
                    <a:pt x="1634974" y="3580634"/>
                  </a:lnTo>
                  <a:lnTo>
                    <a:pt x="1585047" y="3589640"/>
                  </a:lnTo>
                  <a:lnTo>
                    <a:pt x="1534711" y="3595698"/>
                  </a:lnTo>
                  <a:lnTo>
                    <a:pt x="1484089" y="3598789"/>
                  </a:lnTo>
                  <a:lnTo>
                    <a:pt x="1433302" y="3598896"/>
                  </a:lnTo>
                  <a:lnTo>
                    <a:pt x="1382475" y="3596000"/>
                  </a:lnTo>
                  <a:lnTo>
                    <a:pt x="1331727" y="3590083"/>
                  </a:lnTo>
                  <a:lnTo>
                    <a:pt x="1281183" y="3581126"/>
                  </a:lnTo>
                  <a:lnTo>
                    <a:pt x="1230965" y="3569111"/>
                  </a:lnTo>
                  <a:lnTo>
                    <a:pt x="1184754" y="3555205"/>
                  </a:lnTo>
                  <a:lnTo>
                    <a:pt x="1139538" y="3538825"/>
                  </a:lnTo>
                  <a:lnTo>
                    <a:pt x="1095396" y="3520034"/>
                  </a:lnTo>
                  <a:lnTo>
                    <a:pt x="1052408" y="3498896"/>
                  </a:lnTo>
                  <a:lnTo>
                    <a:pt x="1010654" y="3475474"/>
                  </a:lnTo>
                  <a:lnTo>
                    <a:pt x="970213" y="3449832"/>
                  </a:lnTo>
                  <a:lnTo>
                    <a:pt x="931165" y="3422033"/>
                  </a:lnTo>
                  <a:lnTo>
                    <a:pt x="893591" y="3392140"/>
                  </a:lnTo>
                  <a:lnTo>
                    <a:pt x="857571" y="3360218"/>
                  </a:lnTo>
                  <a:lnTo>
                    <a:pt x="823183" y="3326330"/>
                  </a:lnTo>
                  <a:lnTo>
                    <a:pt x="790508" y="3290539"/>
                  </a:lnTo>
                  <a:lnTo>
                    <a:pt x="759625" y="3252909"/>
                  </a:lnTo>
                  <a:lnTo>
                    <a:pt x="730616" y="3213503"/>
                  </a:lnTo>
                  <a:lnTo>
                    <a:pt x="703559" y="3172385"/>
                  </a:lnTo>
                  <a:lnTo>
                    <a:pt x="678534" y="3129618"/>
                  </a:lnTo>
                  <a:lnTo>
                    <a:pt x="629959" y="3133093"/>
                  </a:lnTo>
                  <a:lnTo>
                    <a:pt x="581911" y="3131778"/>
                  </a:lnTo>
                  <a:lnTo>
                    <a:pt x="534664" y="3125828"/>
                  </a:lnTo>
                  <a:lnTo>
                    <a:pt x="488496" y="3115397"/>
                  </a:lnTo>
                  <a:lnTo>
                    <a:pt x="443684" y="3100639"/>
                  </a:lnTo>
                  <a:lnTo>
                    <a:pt x="400505" y="3081707"/>
                  </a:lnTo>
                  <a:lnTo>
                    <a:pt x="359235" y="3058757"/>
                  </a:lnTo>
                  <a:lnTo>
                    <a:pt x="320150" y="3031941"/>
                  </a:lnTo>
                  <a:lnTo>
                    <a:pt x="283529" y="3001413"/>
                  </a:lnTo>
                  <a:lnTo>
                    <a:pt x="249648" y="2967328"/>
                  </a:lnTo>
                  <a:lnTo>
                    <a:pt x="218783" y="2929840"/>
                  </a:lnTo>
                  <a:lnTo>
                    <a:pt x="191211" y="2889102"/>
                  </a:lnTo>
                  <a:lnTo>
                    <a:pt x="167210" y="2845268"/>
                  </a:lnTo>
                  <a:lnTo>
                    <a:pt x="147364" y="2799263"/>
                  </a:lnTo>
                  <a:lnTo>
                    <a:pt x="132045" y="2752123"/>
                  </a:lnTo>
                  <a:lnTo>
                    <a:pt x="121209" y="2704169"/>
                  </a:lnTo>
                  <a:lnTo>
                    <a:pt x="114810" y="2655723"/>
                  </a:lnTo>
                  <a:lnTo>
                    <a:pt x="112804" y="2607108"/>
                  </a:lnTo>
                  <a:lnTo>
                    <a:pt x="115147" y="2558645"/>
                  </a:lnTo>
                  <a:lnTo>
                    <a:pt x="121794" y="2510655"/>
                  </a:lnTo>
                  <a:lnTo>
                    <a:pt x="132700" y="2463462"/>
                  </a:lnTo>
                  <a:lnTo>
                    <a:pt x="147822" y="2417387"/>
                  </a:lnTo>
                  <a:lnTo>
                    <a:pt x="167113" y="2372751"/>
                  </a:lnTo>
                  <a:lnTo>
                    <a:pt x="190530" y="2329876"/>
                  </a:lnTo>
                  <a:lnTo>
                    <a:pt x="218028" y="2289085"/>
                  </a:lnTo>
                  <a:lnTo>
                    <a:pt x="249563" y="2250699"/>
                  </a:lnTo>
                  <a:lnTo>
                    <a:pt x="210616" y="2224346"/>
                  </a:lnTo>
                  <a:lnTo>
                    <a:pt x="174604" y="2194786"/>
                  </a:lnTo>
                  <a:lnTo>
                    <a:pt x="141636" y="2162278"/>
                  </a:lnTo>
                  <a:lnTo>
                    <a:pt x="111821" y="2127083"/>
                  </a:lnTo>
                  <a:lnTo>
                    <a:pt x="85271" y="2089462"/>
                  </a:lnTo>
                  <a:lnTo>
                    <a:pt x="62093" y="2049675"/>
                  </a:lnTo>
                  <a:lnTo>
                    <a:pt x="42398" y="2007983"/>
                  </a:lnTo>
                  <a:lnTo>
                    <a:pt x="26295" y="1964645"/>
                  </a:lnTo>
                  <a:lnTo>
                    <a:pt x="13894" y="1919922"/>
                  </a:lnTo>
                  <a:lnTo>
                    <a:pt x="5305" y="1874075"/>
                  </a:lnTo>
                  <a:lnTo>
                    <a:pt x="637" y="1827364"/>
                  </a:lnTo>
                  <a:lnTo>
                    <a:pt x="0" y="1780049"/>
                  </a:lnTo>
                  <a:lnTo>
                    <a:pt x="3503" y="1732391"/>
                  </a:lnTo>
                  <a:lnTo>
                    <a:pt x="11256" y="1684651"/>
                  </a:lnTo>
                  <a:lnTo>
                    <a:pt x="23157" y="1637848"/>
                  </a:lnTo>
                  <a:lnTo>
                    <a:pt x="38893" y="1592957"/>
                  </a:lnTo>
                  <a:lnTo>
                    <a:pt x="58262" y="1550166"/>
                  </a:lnTo>
                  <a:lnTo>
                    <a:pt x="81059" y="1509666"/>
                  </a:lnTo>
                  <a:lnTo>
                    <a:pt x="107083" y="1471647"/>
                  </a:lnTo>
                  <a:lnTo>
                    <a:pt x="136130" y="1436297"/>
                  </a:lnTo>
                  <a:lnTo>
                    <a:pt x="167996" y="1403807"/>
                  </a:lnTo>
                  <a:lnTo>
                    <a:pt x="202479" y="1374366"/>
                  </a:lnTo>
                  <a:lnTo>
                    <a:pt x="239375" y="1348164"/>
                  </a:lnTo>
                  <a:lnTo>
                    <a:pt x="278480" y="1325391"/>
                  </a:lnTo>
                  <a:lnTo>
                    <a:pt x="319593" y="1306236"/>
                  </a:lnTo>
                  <a:lnTo>
                    <a:pt x="362510" y="1290888"/>
                  </a:lnTo>
                  <a:lnTo>
                    <a:pt x="407027" y="1279539"/>
                  </a:lnTo>
                  <a:lnTo>
                    <a:pt x="452941" y="1272376"/>
                  </a:lnTo>
                  <a:lnTo>
                    <a:pt x="457148" y="1260503"/>
                  </a:lnTo>
                  <a:close/>
                </a:path>
                <a:path w="5816600" h="3828415">
                  <a:moveTo>
                    <a:pt x="5499334" y="2404246"/>
                  </a:moveTo>
                  <a:lnTo>
                    <a:pt x="5495867" y="2451504"/>
                  </a:lnTo>
                  <a:lnTo>
                    <a:pt x="5485794" y="2496609"/>
                  </a:lnTo>
                  <a:lnTo>
                    <a:pt x="5469611" y="2539066"/>
                  </a:lnTo>
                  <a:lnTo>
                    <a:pt x="5447813" y="2578381"/>
                  </a:lnTo>
                  <a:lnTo>
                    <a:pt x="5420893" y="2614059"/>
                  </a:lnTo>
                  <a:lnTo>
                    <a:pt x="5389347" y="2645605"/>
                  </a:lnTo>
                  <a:lnTo>
                    <a:pt x="5353669" y="2672524"/>
                  </a:lnTo>
                  <a:lnTo>
                    <a:pt x="5314354" y="2694323"/>
                  </a:lnTo>
                  <a:lnTo>
                    <a:pt x="5271897" y="2710506"/>
                  </a:lnTo>
                  <a:lnTo>
                    <a:pt x="5226792" y="2720579"/>
                  </a:lnTo>
                  <a:lnTo>
                    <a:pt x="5179534" y="2724046"/>
                  </a:lnTo>
                  <a:lnTo>
                    <a:pt x="5132277" y="2720579"/>
                  </a:lnTo>
                  <a:lnTo>
                    <a:pt x="5087172" y="2710506"/>
                  </a:lnTo>
                  <a:lnTo>
                    <a:pt x="5044715" y="2694323"/>
                  </a:lnTo>
                  <a:lnTo>
                    <a:pt x="5005400" y="2672524"/>
                  </a:lnTo>
                  <a:lnTo>
                    <a:pt x="4969722" y="2645605"/>
                  </a:lnTo>
                  <a:lnTo>
                    <a:pt x="4938176" y="2614059"/>
                  </a:lnTo>
                  <a:lnTo>
                    <a:pt x="4911256" y="2578381"/>
                  </a:lnTo>
                  <a:lnTo>
                    <a:pt x="4889457" y="2539066"/>
                  </a:lnTo>
                  <a:lnTo>
                    <a:pt x="4873274" y="2496609"/>
                  </a:lnTo>
                  <a:lnTo>
                    <a:pt x="4863202" y="2451504"/>
                  </a:lnTo>
                  <a:lnTo>
                    <a:pt x="4859734" y="2404246"/>
                  </a:lnTo>
                  <a:lnTo>
                    <a:pt x="4863202" y="2356989"/>
                  </a:lnTo>
                  <a:lnTo>
                    <a:pt x="4873274" y="2311884"/>
                  </a:lnTo>
                  <a:lnTo>
                    <a:pt x="4889457" y="2269427"/>
                  </a:lnTo>
                  <a:lnTo>
                    <a:pt x="4911256" y="2230112"/>
                  </a:lnTo>
                  <a:lnTo>
                    <a:pt x="4938176" y="2194434"/>
                  </a:lnTo>
                  <a:lnTo>
                    <a:pt x="4969722" y="2162888"/>
                  </a:lnTo>
                  <a:lnTo>
                    <a:pt x="5005400" y="2135968"/>
                  </a:lnTo>
                  <a:lnTo>
                    <a:pt x="5044715" y="2114169"/>
                  </a:lnTo>
                  <a:lnTo>
                    <a:pt x="5087172" y="2097986"/>
                  </a:lnTo>
                  <a:lnTo>
                    <a:pt x="5132277" y="2087914"/>
                  </a:lnTo>
                  <a:lnTo>
                    <a:pt x="5179534" y="2084446"/>
                  </a:lnTo>
                  <a:lnTo>
                    <a:pt x="5226792" y="2087914"/>
                  </a:lnTo>
                  <a:lnTo>
                    <a:pt x="5271897" y="2097986"/>
                  </a:lnTo>
                  <a:lnTo>
                    <a:pt x="5314354" y="2114169"/>
                  </a:lnTo>
                  <a:lnTo>
                    <a:pt x="5353669" y="2135968"/>
                  </a:lnTo>
                  <a:lnTo>
                    <a:pt x="5389347" y="2162888"/>
                  </a:lnTo>
                  <a:lnTo>
                    <a:pt x="5420893" y="2194434"/>
                  </a:lnTo>
                  <a:lnTo>
                    <a:pt x="5447813" y="2230112"/>
                  </a:lnTo>
                  <a:lnTo>
                    <a:pt x="5469611" y="2269427"/>
                  </a:lnTo>
                  <a:lnTo>
                    <a:pt x="5485794" y="2311884"/>
                  </a:lnTo>
                  <a:lnTo>
                    <a:pt x="5495867" y="2356989"/>
                  </a:lnTo>
                  <a:lnTo>
                    <a:pt x="5499334" y="2404246"/>
                  </a:lnTo>
                  <a:close/>
                </a:path>
                <a:path w="5816600" h="3828415">
                  <a:moveTo>
                    <a:pt x="549317" y="2306409"/>
                  </a:moveTo>
                  <a:lnTo>
                    <a:pt x="498015" y="2307849"/>
                  </a:lnTo>
                  <a:lnTo>
                    <a:pt x="447098" y="2303883"/>
                  </a:lnTo>
                  <a:lnTo>
                    <a:pt x="396949" y="2294604"/>
                  </a:lnTo>
                  <a:lnTo>
                    <a:pt x="347951" y="2280103"/>
                  </a:lnTo>
                  <a:lnTo>
                    <a:pt x="300488" y="2260473"/>
                  </a:lnTo>
                  <a:lnTo>
                    <a:pt x="254941" y="2235806"/>
                  </a:lnTo>
                </a:path>
                <a:path w="5816600" h="3828415">
                  <a:moveTo>
                    <a:pt x="809045" y="3079046"/>
                  </a:moveTo>
                  <a:lnTo>
                    <a:pt x="777706" y="3090771"/>
                  </a:lnTo>
                  <a:lnTo>
                    <a:pt x="745724" y="3100329"/>
                  </a:lnTo>
                  <a:lnTo>
                    <a:pt x="713204" y="3107694"/>
                  </a:lnTo>
                  <a:lnTo>
                    <a:pt x="680252" y="3112838"/>
                  </a:lnTo>
                </a:path>
                <a:path w="5816600" h="3828415">
                  <a:moveTo>
                    <a:pt x="1918815" y="3450302"/>
                  </a:moveTo>
                  <a:lnTo>
                    <a:pt x="1896466" y="3413426"/>
                  </a:lnTo>
                  <a:lnTo>
                    <a:pt x="1876056" y="3375389"/>
                  </a:lnTo>
                  <a:lnTo>
                    <a:pt x="1857625" y="3336273"/>
                  </a:lnTo>
                  <a:lnTo>
                    <a:pt x="1841215" y="3296161"/>
                  </a:lnTo>
                </a:path>
                <a:path w="5816600" h="3828415">
                  <a:moveTo>
                    <a:pt x="3353884" y="3065934"/>
                  </a:moveTo>
                  <a:lnTo>
                    <a:pt x="3349369" y="3108812"/>
                  </a:lnTo>
                  <a:lnTo>
                    <a:pt x="3342689" y="3151352"/>
                  </a:lnTo>
                  <a:lnTo>
                    <a:pt x="3333860" y="3193466"/>
                  </a:lnTo>
                  <a:lnTo>
                    <a:pt x="3322899" y="3235066"/>
                  </a:lnTo>
                </a:path>
                <a:path w="5816600" h="3828415">
                  <a:moveTo>
                    <a:pt x="3969999" y="2020924"/>
                  </a:moveTo>
                  <a:lnTo>
                    <a:pt x="4012647" y="2044456"/>
                  </a:lnTo>
                  <a:lnTo>
                    <a:pt x="4053190" y="2070840"/>
                  </a:lnTo>
                  <a:lnTo>
                    <a:pt x="4091534" y="2099922"/>
                  </a:lnTo>
                  <a:lnTo>
                    <a:pt x="4127586" y="2131546"/>
                  </a:lnTo>
                  <a:lnTo>
                    <a:pt x="4161254" y="2165558"/>
                  </a:lnTo>
                  <a:lnTo>
                    <a:pt x="4192446" y="2201803"/>
                  </a:lnTo>
                  <a:lnTo>
                    <a:pt x="4221069" y="2240126"/>
                  </a:lnTo>
                  <a:lnTo>
                    <a:pt x="4247031" y="2280373"/>
                  </a:lnTo>
                  <a:lnTo>
                    <a:pt x="4270239" y="2322389"/>
                  </a:lnTo>
                  <a:lnTo>
                    <a:pt x="4290600" y="2366020"/>
                  </a:lnTo>
                  <a:lnTo>
                    <a:pt x="4308023" y="2411110"/>
                  </a:lnTo>
                  <a:lnTo>
                    <a:pt x="4322415" y="2457504"/>
                  </a:lnTo>
                  <a:lnTo>
                    <a:pt x="4333682" y="2505049"/>
                  </a:lnTo>
                  <a:lnTo>
                    <a:pt x="4341734" y="2553589"/>
                  </a:lnTo>
                  <a:lnTo>
                    <a:pt x="4346477" y="2602970"/>
                  </a:lnTo>
                  <a:lnTo>
                    <a:pt x="4347819" y="2653036"/>
                  </a:lnTo>
                </a:path>
                <a:path w="5816600" h="3828415">
                  <a:moveTo>
                    <a:pt x="4861195" y="1347681"/>
                  </a:moveTo>
                  <a:lnTo>
                    <a:pt x="4840701" y="1392518"/>
                  </a:lnTo>
                  <a:lnTo>
                    <a:pt x="4817021" y="1435457"/>
                  </a:lnTo>
                  <a:lnTo>
                    <a:pt x="4790281" y="1476322"/>
                  </a:lnTo>
                  <a:lnTo>
                    <a:pt x="4760607" y="1514936"/>
                  </a:lnTo>
                  <a:lnTo>
                    <a:pt x="4728124" y="1551122"/>
                  </a:lnTo>
                  <a:lnTo>
                    <a:pt x="4692958" y="1584703"/>
                  </a:lnTo>
                </a:path>
                <a:path w="5816600" h="3828415">
                  <a:moveTo>
                    <a:pt x="4457486" y="468199"/>
                  </a:moveTo>
                  <a:lnTo>
                    <a:pt x="4461659" y="495994"/>
                  </a:lnTo>
                  <a:lnTo>
                    <a:pt x="4464533" y="523948"/>
                  </a:lnTo>
                  <a:lnTo>
                    <a:pt x="4466104" y="552013"/>
                  </a:lnTo>
                  <a:lnTo>
                    <a:pt x="4466369" y="580140"/>
                  </a:lnTo>
                </a:path>
                <a:path w="5816600" h="3828415">
                  <a:moveTo>
                    <a:pt x="3383041" y="337624"/>
                  </a:moveTo>
                  <a:lnTo>
                    <a:pt x="3400801" y="299583"/>
                  </a:lnTo>
                  <a:lnTo>
                    <a:pt x="3421143" y="263015"/>
                  </a:lnTo>
                  <a:lnTo>
                    <a:pt x="3443981" y="228063"/>
                  </a:lnTo>
                  <a:lnTo>
                    <a:pt x="3469232" y="194867"/>
                  </a:lnTo>
                </a:path>
                <a:path w="5816600" h="3828415">
                  <a:moveTo>
                    <a:pt x="2576924" y="405646"/>
                  </a:moveTo>
                  <a:lnTo>
                    <a:pt x="2584578" y="373900"/>
                  </a:lnTo>
                  <a:lnTo>
                    <a:pt x="2594107" y="342738"/>
                  </a:lnTo>
                  <a:lnTo>
                    <a:pt x="2605480" y="312251"/>
                  </a:lnTo>
                  <a:lnTo>
                    <a:pt x="2618666" y="282526"/>
                  </a:lnTo>
                </a:path>
                <a:path w="5816600" h="3828415">
                  <a:moveTo>
                    <a:pt x="1630853" y="447475"/>
                  </a:moveTo>
                  <a:lnTo>
                    <a:pt x="1671187" y="473726"/>
                  </a:lnTo>
                  <a:lnTo>
                    <a:pt x="1709878" y="502439"/>
                  </a:lnTo>
                  <a:lnTo>
                    <a:pt x="1746820" y="533530"/>
                  </a:lnTo>
                  <a:lnTo>
                    <a:pt x="1781910" y="566918"/>
                  </a:lnTo>
                </a:path>
                <a:path w="5816600" h="3828415">
                  <a:moveTo>
                    <a:pt x="483536" y="1386216"/>
                  </a:moveTo>
                  <a:lnTo>
                    <a:pt x="475152" y="1355223"/>
                  </a:lnTo>
                  <a:lnTo>
                    <a:pt x="467958" y="1323922"/>
                  </a:lnTo>
                  <a:lnTo>
                    <a:pt x="461963" y="1292350"/>
                  </a:lnTo>
                  <a:lnTo>
                    <a:pt x="457173" y="1260545"/>
                  </a:lnTo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99858" y="2527224"/>
            <a:ext cx="3125304" cy="1560364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-1905" algn="ctr">
              <a:lnSpc>
                <a:spcPct val="114599"/>
              </a:lnSpc>
              <a:spcBef>
                <a:spcPts val="100"/>
              </a:spcBef>
            </a:pPr>
            <a:r>
              <a:rPr sz="3000" b="1" u="heavy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Arial"/>
                <a:cs typeface="Arial"/>
                <a:hlinkClick r:id="rId5"/>
              </a:rPr>
              <a:t>numpy </a:t>
            </a:r>
            <a:r>
              <a:rPr sz="3000" b="1" dirty="0">
                <a:solidFill>
                  <a:srgbClr val="4A86E7"/>
                </a:solidFill>
                <a:latin typeface="Arial"/>
                <a:cs typeface="Arial"/>
              </a:rPr>
              <a:t> </a:t>
            </a:r>
            <a:r>
              <a:rPr sz="3000" b="1" u="heavy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Arial"/>
                <a:cs typeface="Arial"/>
                <a:hlinkClick r:id="rId6"/>
              </a:rPr>
              <a:t>scipy </a:t>
            </a:r>
            <a:r>
              <a:rPr sz="3000" b="1" dirty="0">
                <a:solidFill>
                  <a:srgbClr val="4A86E7"/>
                </a:solidFill>
                <a:latin typeface="Arial"/>
                <a:cs typeface="Arial"/>
              </a:rPr>
              <a:t> </a:t>
            </a:r>
            <a:r>
              <a:rPr sz="3000" b="1" u="heavy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Arial"/>
                <a:cs typeface="Arial"/>
                <a:hlinkClick r:id="rId7"/>
              </a:rPr>
              <a:t>matplotlib </a:t>
            </a:r>
            <a:r>
              <a:rPr sz="3000" b="1" dirty="0">
                <a:solidFill>
                  <a:srgbClr val="4A86E7"/>
                </a:solidFill>
                <a:latin typeface="Arial"/>
                <a:cs typeface="Arial"/>
              </a:rPr>
              <a:t> </a:t>
            </a:r>
            <a:r>
              <a:rPr sz="3000" b="1" u="heavy" dirty="0">
                <a:solidFill>
                  <a:srgbClr val="4A86E7"/>
                </a:solidFill>
                <a:uFill>
                  <a:solidFill>
                    <a:srgbClr val="4A86E7"/>
                  </a:solidFill>
                </a:uFill>
                <a:latin typeface="Arial"/>
                <a:cs typeface="Arial"/>
                <a:hlinkClick r:id="rId8"/>
              </a:rPr>
              <a:t>notebook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39864" y="1466787"/>
            <a:ext cx="142755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0F9D58"/>
                </a:solidFill>
                <a:latin typeface="Arial"/>
                <a:cs typeface="Arial"/>
              </a:rPr>
              <a:t>matrix maths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42970" y="1596176"/>
            <a:ext cx="2536190" cy="746125"/>
          </a:xfrm>
          <a:custGeom>
            <a:avLst/>
            <a:gdLst/>
            <a:ahLst/>
            <a:cxnLst/>
            <a:rect l="l" t="t" r="r" b="b"/>
            <a:pathLst>
              <a:path w="2536190" h="746125">
                <a:moveTo>
                  <a:pt x="2536124" y="9098"/>
                </a:moveTo>
                <a:lnTo>
                  <a:pt x="2485006" y="8249"/>
                </a:lnTo>
                <a:lnTo>
                  <a:pt x="2433796" y="6186"/>
                </a:lnTo>
                <a:lnTo>
                  <a:pt x="2382548" y="3639"/>
                </a:lnTo>
                <a:lnTo>
                  <a:pt x="2331318" y="1334"/>
                </a:lnTo>
                <a:lnTo>
                  <a:pt x="2280163" y="0"/>
                </a:lnTo>
                <a:lnTo>
                  <a:pt x="2229138" y="363"/>
                </a:lnTo>
                <a:lnTo>
                  <a:pt x="2178298" y="3154"/>
                </a:lnTo>
                <a:lnTo>
                  <a:pt x="2127699" y="9098"/>
                </a:lnTo>
                <a:lnTo>
                  <a:pt x="2080315" y="19514"/>
                </a:lnTo>
                <a:lnTo>
                  <a:pt x="2034554" y="35212"/>
                </a:lnTo>
                <a:lnTo>
                  <a:pt x="1990095" y="55162"/>
                </a:lnTo>
                <a:lnTo>
                  <a:pt x="1946619" y="78334"/>
                </a:lnTo>
                <a:lnTo>
                  <a:pt x="1903806" y="103697"/>
                </a:lnTo>
                <a:lnTo>
                  <a:pt x="1861336" y="130220"/>
                </a:lnTo>
                <a:lnTo>
                  <a:pt x="1818887" y="156875"/>
                </a:lnTo>
                <a:lnTo>
                  <a:pt x="1776141" y="182629"/>
                </a:lnTo>
                <a:lnTo>
                  <a:pt x="1732777" y="206454"/>
                </a:lnTo>
                <a:lnTo>
                  <a:pt x="1688475" y="227319"/>
                </a:lnTo>
                <a:lnTo>
                  <a:pt x="1642914" y="244194"/>
                </a:lnTo>
                <a:lnTo>
                  <a:pt x="1595774" y="256048"/>
                </a:lnTo>
                <a:lnTo>
                  <a:pt x="1548782" y="262412"/>
                </a:lnTo>
                <a:lnTo>
                  <a:pt x="1501549" y="264373"/>
                </a:lnTo>
                <a:lnTo>
                  <a:pt x="1454113" y="262574"/>
                </a:lnTo>
                <a:lnTo>
                  <a:pt x="1406510" y="257658"/>
                </a:lnTo>
                <a:lnTo>
                  <a:pt x="1358779" y="250267"/>
                </a:lnTo>
                <a:lnTo>
                  <a:pt x="1310956" y="241046"/>
                </a:lnTo>
                <a:lnTo>
                  <a:pt x="1263079" y="230637"/>
                </a:lnTo>
                <a:lnTo>
                  <a:pt x="1215184" y="219682"/>
                </a:lnTo>
                <a:lnTo>
                  <a:pt x="1167309" y="208825"/>
                </a:lnTo>
                <a:lnTo>
                  <a:pt x="1119492" y="198709"/>
                </a:lnTo>
                <a:lnTo>
                  <a:pt x="1071769" y="189976"/>
                </a:lnTo>
                <a:lnTo>
                  <a:pt x="1024178" y="183270"/>
                </a:lnTo>
                <a:lnTo>
                  <a:pt x="976755" y="179234"/>
                </a:lnTo>
                <a:lnTo>
                  <a:pt x="929539" y="178510"/>
                </a:lnTo>
                <a:lnTo>
                  <a:pt x="882567" y="181742"/>
                </a:lnTo>
                <a:lnTo>
                  <a:pt x="835874" y="189573"/>
                </a:lnTo>
                <a:lnTo>
                  <a:pt x="790701" y="202060"/>
                </a:lnTo>
                <a:lnTo>
                  <a:pt x="747268" y="218658"/>
                </a:lnTo>
                <a:lnTo>
                  <a:pt x="705339" y="238824"/>
                </a:lnTo>
                <a:lnTo>
                  <a:pt x="664677" y="262016"/>
                </a:lnTo>
                <a:lnTo>
                  <a:pt x="625043" y="287691"/>
                </a:lnTo>
                <a:lnTo>
                  <a:pt x="586201" y="315307"/>
                </a:lnTo>
                <a:lnTo>
                  <a:pt x="547913" y="344322"/>
                </a:lnTo>
                <a:lnTo>
                  <a:pt x="509943" y="374192"/>
                </a:lnTo>
                <a:lnTo>
                  <a:pt x="472051" y="404377"/>
                </a:lnTo>
                <a:lnTo>
                  <a:pt x="434001" y="434333"/>
                </a:lnTo>
                <a:lnTo>
                  <a:pt x="395556" y="463518"/>
                </a:lnTo>
                <a:lnTo>
                  <a:pt x="356478" y="491389"/>
                </a:lnTo>
                <a:lnTo>
                  <a:pt x="316530" y="517405"/>
                </a:lnTo>
                <a:lnTo>
                  <a:pt x="275474" y="541023"/>
                </a:lnTo>
                <a:lnTo>
                  <a:pt x="229307" y="565400"/>
                </a:lnTo>
                <a:lnTo>
                  <a:pt x="183320" y="590198"/>
                </a:lnTo>
                <a:lnTo>
                  <a:pt x="138291" y="616527"/>
                </a:lnTo>
                <a:lnTo>
                  <a:pt x="94999" y="645498"/>
                </a:lnTo>
                <a:lnTo>
                  <a:pt x="66796" y="662312"/>
                </a:lnTo>
                <a:lnTo>
                  <a:pt x="31928" y="678128"/>
                </a:lnTo>
                <a:lnTo>
                  <a:pt x="4845" y="684754"/>
                </a:lnTo>
                <a:lnTo>
                  <a:pt x="0" y="673998"/>
                </a:lnTo>
                <a:lnTo>
                  <a:pt x="19042" y="644591"/>
                </a:lnTo>
                <a:lnTo>
                  <a:pt x="42909" y="618450"/>
                </a:lnTo>
                <a:lnTo>
                  <a:pt x="69071" y="593964"/>
                </a:lnTo>
                <a:lnTo>
                  <a:pt x="94999" y="569523"/>
                </a:lnTo>
                <a:lnTo>
                  <a:pt x="111817" y="550412"/>
                </a:lnTo>
                <a:lnTo>
                  <a:pt x="130684" y="526922"/>
                </a:lnTo>
                <a:lnTo>
                  <a:pt x="143579" y="510482"/>
                </a:lnTo>
                <a:lnTo>
                  <a:pt x="142474" y="512523"/>
                </a:lnTo>
                <a:lnTo>
                  <a:pt x="114055" y="544882"/>
                </a:lnTo>
                <a:lnTo>
                  <a:pt x="80026" y="576175"/>
                </a:lnTo>
                <a:lnTo>
                  <a:pt x="45997" y="607469"/>
                </a:lnTo>
                <a:lnTo>
                  <a:pt x="17576" y="639827"/>
                </a:lnTo>
                <a:lnTo>
                  <a:pt x="374" y="674315"/>
                </a:lnTo>
                <a:lnTo>
                  <a:pt x="0" y="711998"/>
                </a:lnTo>
                <a:lnTo>
                  <a:pt x="17327" y="737361"/>
                </a:lnTo>
                <a:lnTo>
                  <a:pt x="48528" y="746058"/>
                </a:lnTo>
                <a:lnTo>
                  <a:pt x="88922" y="742981"/>
                </a:lnTo>
                <a:lnTo>
                  <a:pt x="133831" y="733019"/>
                </a:lnTo>
                <a:lnTo>
                  <a:pt x="178575" y="721061"/>
                </a:lnTo>
                <a:lnTo>
                  <a:pt x="218474" y="711998"/>
                </a:lnTo>
                <a:lnTo>
                  <a:pt x="240751" y="709722"/>
                </a:lnTo>
                <a:lnTo>
                  <a:pt x="266365" y="707189"/>
                </a:lnTo>
                <a:lnTo>
                  <a:pt x="284659" y="702311"/>
                </a:lnTo>
                <a:lnTo>
                  <a:pt x="284974" y="692998"/>
                </a:lnTo>
                <a:lnTo>
                  <a:pt x="243310" y="671656"/>
                </a:lnTo>
                <a:lnTo>
                  <a:pt x="192548" y="670596"/>
                </a:lnTo>
                <a:lnTo>
                  <a:pt x="138131" y="678363"/>
                </a:lnTo>
                <a:lnTo>
                  <a:pt x="85499" y="683498"/>
                </a:lnTo>
              </a:path>
            </a:pathLst>
          </a:custGeom>
          <a:ln w="19049">
            <a:solidFill>
              <a:srgbClr val="B6D7A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4122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1447" y="388798"/>
            <a:ext cx="4441864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Function</a:t>
            </a:r>
            <a:r>
              <a:rPr spc="-50" dirty="0"/>
              <a:t> </a:t>
            </a:r>
            <a:r>
              <a:rPr dirty="0"/>
              <a:t>-</a:t>
            </a:r>
            <a:r>
              <a:rPr spc="-45" dirty="0"/>
              <a:t> </a:t>
            </a:r>
            <a:r>
              <a:rPr spc="-5" dirty="0"/>
              <a:t>Initialise</a:t>
            </a:r>
          </a:p>
        </p:txBody>
      </p:sp>
      <p:sp>
        <p:nvSpPr>
          <p:cNvPr id="3" name="object 3"/>
          <p:cNvSpPr/>
          <p:nvPr/>
        </p:nvSpPr>
        <p:spPr>
          <a:xfrm>
            <a:off x="2017925" y="1296601"/>
            <a:ext cx="7560945" cy="4265295"/>
          </a:xfrm>
          <a:custGeom>
            <a:avLst/>
            <a:gdLst/>
            <a:ahLst/>
            <a:cxnLst/>
            <a:rect l="l" t="t" r="r" b="b"/>
            <a:pathLst>
              <a:path w="7560945" h="4265295">
                <a:moveTo>
                  <a:pt x="7560899" y="4264799"/>
                </a:moveTo>
                <a:lnTo>
                  <a:pt x="0" y="4264799"/>
                </a:lnTo>
                <a:lnTo>
                  <a:pt x="0" y="0"/>
                </a:lnTo>
                <a:lnTo>
                  <a:pt x="7560899" y="0"/>
                </a:lnTo>
                <a:lnTo>
                  <a:pt x="7560899" y="4264799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79281" y="1658458"/>
            <a:ext cx="7047230" cy="35128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spcBef>
                <a:spcPts val="265"/>
              </a:spcBef>
            </a:pP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initialise the neural network</a:t>
            </a:r>
            <a:endParaRPr sz="1050" dirty="0">
              <a:latin typeface="Arial"/>
              <a:cs typeface="Arial"/>
            </a:endParaRPr>
          </a:p>
          <a:p>
            <a:pPr marL="305435" marR="1830070" indent="-293370">
              <a:lnSpc>
                <a:spcPct val="113100"/>
              </a:lnSpc>
            </a:pPr>
            <a:r>
              <a:rPr sz="1050" b="1" dirty="0">
                <a:solidFill>
                  <a:srgbClr val="008000"/>
                </a:solidFill>
                <a:latin typeface="Arial"/>
                <a:cs typeface="Arial"/>
              </a:rPr>
              <a:t>def </a:t>
            </a:r>
            <a:r>
              <a:rPr sz="1050" b="1" u="sng" dirty="0">
                <a:solidFill>
                  <a:srgbClr val="008000"/>
                </a:solidFill>
                <a:uFill>
                  <a:solidFill>
                    <a:srgbClr val="0000FE"/>
                  </a:solidFill>
                </a:uFill>
                <a:latin typeface="Arial"/>
                <a:cs typeface="Arial"/>
              </a:rPr>
              <a:t>    </a:t>
            </a:r>
            <a:r>
              <a:rPr sz="1050" dirty="0">
                <a:solidFill>
                  <a:srgbClr val="0000FF"/>
                </a:solidFill>
                <a:latin typeface="Arial"/>
                <a:cs typeface="Arial"/>
              </a:rPr>
              <a:t>init</a:t>
            </a:r>
            <a:r>
              <a:rPr sz="1050" u="sng" dirty="0">
                <a:solidFill>
                  <a:srgbClr val="0000FF"/>
                </a:solidFill>
                <a:uFill>
                  <a:solidFill>
                    <a:srgbClr val="0000FE"/>
                  </a:solidFill>
                </a:uFill>
                <a:latin typeface="Arial"/>
                <a:cs typeface="Arial"/>
              </a:rPr>
              <a:t> 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(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, inputnodes,  hiddennodes,  outputnodes,  learningrate):  </a:t>
            </a: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set  number of nodes in each input, hidden,  output  layer  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inodes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inputnodes</a:t>
            </a:r>
            <a:endParaRPr sz="1050" dirty="0">
              <a:latin typeface="Arial"/>
              <a:cs typeface="Arial"/>
            </a:endParaRPr>
          </a:p>
          <a:p>
            <a:pPr marL="305435" marR="4900930">
              <a:lnSpc>
                <a:spcPct val="113100"/>
              </a:lnSpc>
            </a:pP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hnodes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hiddennodes  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onodes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outputnodes</a:t>
            </a:r>
            <a:endParaRPr sz="105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350" dirty="0">
              <a:latin typeface="Arial"/>
              <a:cs typeface="Arial"/>
            </a:endParaRPr>
          </a:p>
          <a:p>
            <a:pPr marL="305435"/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link weight matrices, wih and who</a:t>
            </a:r>
            <a:endParaRPr sz="1050" dirty="0">
              <a:latin typeface="Arial"/>
              <a:cs typeface="Arial"/>
            </a:endParaRPr>
          </a:p>
          <a:p>
            <a:pPr marL="305435" marR="5080">
              <a:lnSpc>
                <a:spcPct val="113100"/>
              </a:lnSpc>
            </a:pP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weights inside the arrays are w_i_j, where link is from node i to node j in the next layer  # w11 w21</a:t>
            </a:r>
            <a:endParaRPr sz="1050" dirty="0">
              <a:latin typeface="Arial"/>
              <a:cs typeface="Arial"/>
            </a:endParaRPr>
          </a:p>
          <a:p>
            <a:pPr marL="305435">
              <a:spcBef>
                <a:spcPts val="165"/>
              </a:spcBef>
            </a:pP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w12 w22 etc</a:t>
            </a:r>
            <a:endParaRPr sz="1050" dirty="0">
              <a:latin typeface="Arial"/>
              <a:cs typeface="Arial"/>
            </a:endParaRPr>
          </a:p>
          <a:p>
            <a:pPr marL="305435" marR="354965">
              <a:lnSpc>
                <a:spcPct val="113100"/>
              </a:lnSpc>
            </a:pP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wih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random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normal(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0.0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pow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(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hnodes,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-0.5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), (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hnodes, 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inodes))  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who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random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normal(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0.0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pow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(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onodes,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-0.5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), (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onodes, 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hnodes))</a:t>
            </a:r>
            <a:endParaRPr sz="105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350" dirty="0">
              <a:latin typeface="Arial"/>
              <a:cs typeface="Arial"/>
            </a:endParaRPr>
          </a:p>
          <a:p>
            <a:pPr marL="305435"/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learning rate</a:t>
            </a:r>
            <a:endParaRPr sz="1050" dirty="0">
              <a:latin typeface="Arial"/>
              <a:cs typeface="Arial"/>
            </a:endParaRPr>
          </a:p>
          <a:p>
            <a:pPr marL="305435">
              <a:spcBef>
                <a:spcPts val="165"/>
              </a:spcBef>
            </a:pP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lr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learningrate</a:t>
            </a:r>
            <a:endParaRPr sz="105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350" dirty="0">
              <a:latin typeface="Arial"/>
              <a:cs typeface="Arial"/>
            </a:endParaRPr>
          </a:p>
          <a:p>
            <a:pPr marL="305435"/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activation function is the sigmoid function</a:t>
            </a:r>
            <a:endParaRPr sz="1050" dirty="0">
              <a:latin typeface="Arial"/>
              <a:cs typeface="Arial"/>
            </a:endParaRPr>
          </a:p>
          <a:p>
            <a:pPr marL="305435">
              <a:spcBef>
                <a:spcPts val="165"/>
              </a:spcBef>
            </a:pP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activation_function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b="1" dirty="0">
                <a:solidFill>
                  <a:srgbClr val="008000"/>
                </a:solidFill>
                <a:latin typeface="Arial"/>
                <a:cs typeface="Arial"/>
              </a:rPr>
              <a:t>lambda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x: scipy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special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expit(x)</a:t>
            </a:r>
            <a:endParaRPr sz="105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350" dirty="0">
              <a:latin typeface="Arial"/>
              <a:cs typeface="Arial"/>
            </a:endParaRPr>
          </a:p>
          <a:p>
            <a:pPr marL="305435"/>
            <a:r>
              <a:rPr sz="1050" b="1" dirty="0">
                <a:solidFill>
                  <a:srgbClr val="008000"/>
                </a:solidFill>
                <a:latin typeface="Arial"/>
                <a:cs typeface="Arial"/>
              </a:rPr>
              <a:t>pass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08932" y="5931138"/>
            <a:ext cx="210263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4A86E7"/>
                </a:solidFill>
                <a:latin typeface="Arial"/>
                <a:cs typeface="Arial"/>
              </a:rPr>
              <a:t>random initial weights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69549" y="3864729"/>
            <a:ext cx="6073140" cy="2900680"/>
            <a:chOff x="1345549" y="3864729"/>
            <a:chExt cx="6073140" cy="2900680"/>
          </a:xfrm>
        </p:grpSpPr>
        <p:sp>
          <p:nvSpPr>
            <p:cNvPr id="7" name="object 7"/>
            <p:cNvSpPr/>
            <p:nvPr/>
          </p:nvSpPr>
          <p:spPr>
            <a:xfrm>
              <a:off x="6097236" y="3874254"/>
              <a:ext cx="1311910" cy="1986914"/>
            </a:xfrm>
            <a:custGeom>
              <a:avLst/>
              <a:gdLst/>
              <a:ahLst/>
              <a:cxnLst/>
              <a:rect l="l" t="t" r="r" b="b"/>
              <a:pathLst>
                <a:path w="1311909" h="1986914">
                  <a:moveTo>
                    <a:pt x="1311693" y="1986405"/>
                  </a:moveTo>
                  <a:lnTo>
                    <a:pt x="1310642" y="1937675"/>
                  </a:lnTo>
                  <a:lnTo>
                    <a:pt x="1307535" y="1889191"/>
                  </a:lnTo>
                  <a:lnTo>
                    <a:pt x="1302443" y="1840962"/>
                  </a:lnTo>
                  <a:lnTo>
                    <a:pt x="1295437" y="1792996"/>
                  </a:lnTo>
                  <a:lnTo>
                    <a:pt x="1286586" y="1745302"/>
                  </a:lnTo>
                  <a:lnTo>
                    <a:pt x="1275963" y="1697888"/>
                  </a:lnTo>
                  <a:lnTo>
                    <a:pt x="1263637" y="1650761"/>
                  </a:lnTo>
                  <a:lnTo>
                    <a:pt x="1249680" y="1603930"/>
                  </a:lnTo>
                  <a:lnTo>
                    <a:pt x="1234161" y="1557404"/>
                  </a:lnTo>
                  <a:lnTo>
                    <a:pt x="1217151" y="1511189"/>
                  </a:lnTo>
                  <a:lnTo>
                    <a:pt x="1198722" y="1465296"/>
                  </a:lnTo>
                  <a:lnTo>
                    <a:pt x="1178943" y="1419731"/>
                  </a:lnTo>
                  <a:lnTo>
                    <a:pt x="1157886" y="1374503"/>
                  </a:lnTo>
                  <a:lnTo>
                    <a:pt x="1135620" y="1329620"/>
                  </a:lnTo>
                  <a:lnTo>
                    <a:pt x="1112218" y="1285091"/>
                  </a:lnTo>
                  <a:lnTo>
                    <a:pt x="1087748" y="1240924"/>
                  </a:lnTo>
                  <a:lnTo>
                    <a:pt x="1062282" y="1197126"/>
                  </a:lnTo>
                  <a:lnTo>
                    <a:pt x="1035891" y="1153706"/>
                  </a:lnTo>
                  <a:lnTo>
                    <a:pt x="1008645" y="1110672"/>
                  </a:lnTo>
                  <a:lnTo>
                    <a:pt x="980615" y="1068033"/>
                  </a:lnTo>
                  <a:lnTo>
                    <a:pt x="951871" y="1025796"/>
                  </a:lnTo>
                  <a:lnTo>
                    <a:pt x="922484" y="983970"/>
                  </a:lnTo>
                  <a:lnTo>
                    <a:pt x="892525" y="942563"/>
                  </a:lnTo>
                  <a:lnTo>
                    <a:pt x="862064" y="901583"/>
                  </a:lnTo>
                  <a:lnTo>
                    <a:pt x="831172" y="861038"/>
                  </a:lnTo>
                  <a:lnTo>
                    <a:pt x="799920" y="820937"/>
                  </a:lnTo>
                  <a:lnTo>
                    <a:pt x="768378" y="781288"/>
                  </a:lnTo>
                  <a:lnTo>
                    <a:pt x="736617" y="742099"/>
                  </a:lnTo>
                  <a:lnTo>
                    <a:pt x="704707" y="703378"/>
                  </a:lnTo>
                  <a:lnTo>
                    <a:pt x="672720" y="665133"/>
                  </a:lnTo>
                  <a:lnTo>
                    <a:pt x="640725" y="627373"/>
                  </a:lnTo>
                  <a:lnTo>
                    <a:pt x="608793" y="590105"/>
                  </a:lnTo>
                  <a:lnTo>
                    <a:pt x="577254" y="553009"/>
                  </a:lnTo>
                  <a:lnTo>
                    <a:pt x="546064" y="515558"/>
                  </a:lnTo>
                  <a:lnTo>
                    <a:pt x="515101" y="477873"/>
                  </a:lnTo>
                  <a:lnTo>
                    <a:pt x="484240" y="440078"/>
                  </a:lnTo>
                  <a:lnTo>
                    <a:pt x="453359" y="402296"/>
                  </a:lnTo>
                  <a:lnTo>
                    <a:pt x="422336" y="364647"/>
                  </a:lnTo>
                  <a:lnTo>
                    <a:pt x="391047" y="327256"/>
                  </a:lnTo>
                  <a:lnTo>
                    <a:pt x="359369" y="290245"/>
                  </a:lnTo>
                  <a:lnTo>
                    <a:pt x="327179" y="253737"/>
                  </a:lnTo>
                  <a:lnTo>
                    <a:pt x="294355" y="217853"/>
                  </a:lnTo>
                  <a:lnTo>
                    <a:pt x="260772" y="182718"/>
                  </a:lnTo>
                  <a:lnTo>
                    <a:pt x="226310" y="148452"/>
                  </a:lnTo>
                  <a:lnTo>
                    <a:pt x="190843" y="115180"/>
                  </a:lnTo>
                  <a:lnTo>
                    <a:pt x="160185" y="83399"/>
                  </a:lnTo>
                  <a:lnTo>
                    <a:pt x="126566" y="46709"/>
                  </a:lnTo>
                  <a:lnTo>
                    <a:pt x="92129" y="15459"/>
                  </a:lnTo>
                  <a:lnTo>
                    <a:pt x="59016" y="0"/>
                  </a:lnTo>
                  <a:lnTo>
                    <a:pt x="29368" y="10680"/>
                  </a:lnTo>
                  <a:lnTo>
                    <a:pt x="8115" y="40864"/>
                  </a:lnTo>
                  <a:lnTo>
                    <a:pt x="0" y="74116"/>
                  </a:lnTo>
                  <a:lnTo>
                    <a:pt x="3095" y="109876"/>
                  </a:lnTo>
                  <a:lnTo>
                    <a:pt x="15477" y="147585"/>
                  </a:lnTo>
                  <a:lnTo>
                    <a:pt x="35217" y="186684"/>
                  </a:lnTo>
                  <a:lnTo>
                    <a:pt x="60390" y="226613"/>
                  </a:lnTo>
                  <a:lnTo>
                    <a:pt x="89071" y="266812"/>
                  </a:lnTo>
                  <a:lnTo>
                    <a:pt x="119333" y="306723"/>
                  </a:lnTo>
                  <a:lnTo>
                    <a:pt x="149249" y="345786"/>
                  </a:lnTo>
                  <a:lnTo>
                    <a:pt x="176895" y="383441"/>
                  </a:lnTo>
                  <a:lnTo>
                    <a:pt x="200343" y="419130"/>
                  </a:lnTo>
                  <a:lnTo>
                    <a:pt x="211723" y="435325"/>
                  </a:lnTo>
                  <a:lnTo>
                    <a:pt x="214437" y="432039"/>
                  </a:lnTo>
                  <a:lnTo>
                    <a:pt x="210073" y="412696"/>
                  </a:lnTo>
                  <a:lnTo>
                    <a:pt x="200223" y="380718"/>
                  </a:lnTo>
                  <a:lnTo>
                    <a:pt x="186473" y="339527"/>
                  </a:lnTo>
                  <a:lnTo>
                    <a:pt x="170414" y="292547"/>
                  </a:lnTo>
                  <a:lnTo>
                    <a:pt x="153635" y="243199"/>
                  </a:lnTo>
                  <a:lnTo>
                    <a:pt x="137725" y="194907"/>
                  </a:lnTo>
                  <a:lnTo>
                    <a:pt x="124273" y="151093"/>
                  </a:lnTo>
                  <a:lnTo>
                    <a:pt x="114868" y="115180"/>
                  </a:lnTo>
                  <a:lnTo>
                    <a:pt x="102267" y="98885"/>
                  </a:lnTo>
                  <a:lnTo>
                    <a:pt x="80951" y="84161"/>
                  </a:lnTo>
                  <a:lnTo>
                    <a:pt x="64718" y="73072"/>
                  </a:lnTo>
                  <a:lnTo>
                    <a:pt x="67368" y="67680"/>
                  </a:lnTo>
                  <a:lnTo>
                    <a:pt x="115845" y="63195"/>
                  </a:lnTo>
                  <a:lnTo>
                    <a:pt x="164614" y="60489"/>
                  </a:lnTo>
                  <a:lnTo>
                    <a:pt x="213562" y="59587"/>
                  </a:lnTo>
                  <a:lnTo>
                    <a:pt x="262577" y="60510"/>
                  </a:lnTo>
                  <a:lnTo>
                    <a:pt x="311546" y="63283"/>
                  </a:lnTo>
                  <a:lnTo>
                    <a:pt x="360359" y="67927"/>
                  </a:lnTo>
                  <a:lnTo>
                    <a:pt x="408902" y="74465"/>
                  </a:lnTo>
                  <a:lnTo>
                    <a:pt x="457064" y="82922"/>
                  </a:lnTo>
                  <a:lnTo>
                    <a:pt x="504732" y="93319"/>
                  </a:lnTo>
                  <a:lnTo>
                    <a:pt x="551793" y="105680"/>
                  </a:lnTo>
                  <a:lnTo>
                    <a:pt x="625923" y="134173"/>
                  </a:lnTo>
                  <a:lnTo>
                    <a:pt x="651922" y="150905"/>
                  </a:lnTo>
                  <a:lnTo>
                    <a:pt x="646793" y="162655"/>
                  </a:lnTo>
                  <a:lnTo>
                    <a:pt x="596112" y="168903"/>
                  </a:lnTo>
                  <a:lnTo>
                    <a:pt x="544688" y="162322"/>
                  </a:lnTo>
                  <a:lnTo>
                    <a:pt x="492957" y="147870"/>
                  </a:lnTo>
                  <a:lnTo>
                    <a:pt x="441355" y="130504"/>
                  </a:lnTo>
                  <a:lnTo>
                    <a:pt x="390318" y="115180"/>
                  </a:lnTo>
                  <a:lnTo>
                    <a:pt x="341040" y="105645"/>
                  </a:lnTo>
                  <a:lnTo>
                    <a:pt x="290744" y="99563"/>
                  </a:lnTo>
                  <a:lnTo>
                    <a:pt x="240254" y="94355"/>
                  </a:lnTo>
                  <a:lnTo>
                    <a:pt x="190395" y="87441"/>
                  </a:lnTo>
                  <a:lnTo>
                    <a:pt x="141992" y="76243"/>
                  </a:lnTo>
                  <a:lnTo>
                    <a:pt x="95868" y="58180"/>
                  </a:lnTo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5549" y="5732775"/>
              <a:ext cx="1155275" cy="103204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39584" y="5736276"/>
              <a:ext cx="2400300" cy="906780"/>
            </a:xfrm>
            <a:custGeom>
              <a:avLst/>
              <a:gdLst/>
              <a:ahLst/>
              <a:cxnLst/>
              <a:rect l="l" t="t" r="r" b="b"/>
              <a:pathLst>
                <a:path w="2400300" h="906779">
                  <a:moveTo>
                    <a:pt x="2182796" y="298120"/>
                  </a:moveTo>
                  <a:lnTo>
                    <a:pt x="2175523" y="226361"/>
                  </a:lnTo>
                  <a:lnTo>
                    <a:pt x="2153050" y="192800"/>
                  </a:lnTo>
                  <a:lnTo>
                    <a:pt x="2119019" y="161921"/>
                  </a:lnTo>
                  <a:lnTo>
                    <a:pt x="2074176" y="134578"/>
                  </a:lnTo>
                  <a:lnTo>
                    <a:pt x="2019270" y="111626"/>
                  </a:lnTo>
                  <a:lnTo>
                    <a:pt x="1972994" y="98084"/>
                  </a:lnTo>
                  <a:lnTo>
                    <a:pt x="1924209" y="88177"/>
                  </a:lnTo>
                  <a:lnTo>
                    <a:pt x="1873682" y="81915"/>
                  </a:lnTo>
                  <a:lnTo>
                    <a:pt x="1822181" y="79310"/>
                  </a:lnTo>
                  <a:lnTo>
                    <a:pt x="1770472" y="80373"/>
                  </a:lnTo>
                  <a:lnTo>
                    <a:pt x="1719324" y="85117"/>
                  </a:lnTo>
                  <a:lnTo>
                    <a:pt x="1669504" y="93551"/>
                  </a:lnTo>
                  <a:lnTo>
                    <a:pt x="1621779" y="105689"/>
                  </a:lnTo>
                  <a:lnTo>
                    <a:pt x="1591296" y="81821"/>
                  </a:lnTo>
                  <a:lnTo>
                    <a:pt x="1553239" y="61540"/>
                  </a:lnTo>
                  <a:lnTo>
                    <a:pt x="1508775" y="45271"/>
                  </a:lnTo>
                  <a:lnTo>
                    <a:pt x="1459068" y="33442"/>
                  </a:lnTo>
                  <a:lnTo>
                    <a:pt x="1405285" y="26477"/>
                  </a:lnTo>
                  <a:lnTo>
                    <a:pt x="1349924" y="24799"/>
                  </a:lnTo>
                  <a:lnTo>
                    <a:pt x="1295617" y="28392"/>
                  </a:lnTo>
                  <a:lnTo>
                    <a:pt x="1243722" y="37031"/>
                  </a:lnTo>
                  <a:lnTo>
                    <a:pt x="1195600" y="50488"/>
                  </a:lnTo>
                  <a:lnTo>
                    <a:pt x="1152611" y="68537"/>
                  </a:lnTo>
                  <a:lnTo>
                    <a:pt x="1118254" y="42133"/>
                  </a:lnTo>
                  <a:lnTo>
                    <a:pt x="1072839" y="21335"/>
                  </a:lnTo>
                  <a:lnTo>
                    <a:pt x="1018808" y="7006"/>
                  </a:lnTo>
                  <a:lnTo>
                    <a:pt x="958600" y="7"/>
                  </a:lnTo>
                  <a:lnTo>
                    <a:pt x="896910" y="1063"/>
                  </a:lnTo>
                  <a:lnTo>
                    <a:pt x="838617" y="9917"/>
                  </a:lnTo>
                  <a:lnTo>
                    <a:pt x="786429" y="25956"/>
                  </a:lnTo>
                  <a:lnTo>
                    <a:pt x="743059" y="48571"/>
                  </a:lnTo>
                  <a:lnTo>
                    <a:pt x="706207" y="30142"/>
                  </a:lnTo>
                  <a:lnTo>
                    <a:pt x="663998" y="15863"/>
                  </a:lnTo>
                  <a:lnTo>
                    <a:pt x="617722" y="5942"/>
                  </a:lnTo>
                  <a:lnTo>
                    <a:pt x="568671" y="585"/>
                  </a:lnTo>
                  <a:lnTo>
                    <a:pt x="518134" y="0"/>
                  </a:lnTo>
                  <a:lnTo>
                    <a:pt x="467402" y="4392"/>
                  </a:lnTo>
                  <a:lnTo>
                    <a:pt x="410148" y="16019"/>
                  </a:lnTo>
                  <a:lnTo>
                    <a:pt x="360398" y="33630"/>
                  </a:lnTo>
                  <a:lnTo>
                    <a:pt x="319733" y="56342"/>
                  </a:lnTo>
                  <a:lnTo>
                    <a:pt x="289734" y="83272"/>
                  </a:lnTo>
                  <a:lnTo>
                    <a:pt x="271981" y="113537"/>
                  </a:lnTo>
                  <a:lnTo>
                    <a:pt x="212839" y="125480"/>
                  </a:lnTo>
                  <a:lnTo>
                    <a:pt x="160544" y="143421"/>
                  </a:lnTo>
                  <a:lnTo>
                    <a:pt x="116763" y="166646"/>
                  </a:lnTo>
                  <a:lnTo>
                    <a:pt x="83165" y="194439"/>
                  </a:lnTo>
                  <a:lnTo>
                    <a:pt x="53773" y="257406"/>
                  </a:lnTo>
                  <a:lnTo>
                    <a:pt x="59032" y="289680"/>
                  </a:lnTo>
                  <a:lnTo>
                    <a:pt x="77658" y="320990"/>
                  </a:lnTo>
                  <a:lnTo>
                    <a:pt x="36347" y="355673"/>
                  </a:lnTo>
                  <a:lnTo>
                    <a:pt x="10347" y="393406"/>
                  </a:lnTo>
                  <a:lnTo>
                    <a:pt x="0" y="432888"/>
                  </a:lnTo>
                  <a:lnTo>
                    <a:pt x="5645" y="472817"/>
                  </a:lnTo>
                  <a:lnTo>
                    <a:pt x="27624" y="511891"/>
                  </a:lnTo>
                  <a:lnTo>
                    <a:pt x="85036" y="561543"/>
                  </a:lnTo>
                  <a:lnTo>
                    <a:pt x="123279" y="582224"/>
                  </a:lnTo>
                  <a:lnTo>
                    <a:pt x="166902" y="599750"/>
                  </a:lnTo>
                  <a:lnTo>
                    <a:pt x="215172" y="613825"/>
                  </a:lnTo>
                  <a:lnTo>
                    <a:pt x="267355" y="624155"/>
                  </a:lnTo>
                  <a:lnTo>
                    <a:pt x="322718" y="630445"/>
                  </a:lnTo>
                  <a:lnTo>
                    <a:pt x="330612" y="665549"/>
                  </a:lnTo>
                  <a:lnTo>
                    <a:pt x="352389" y="698457"/>
                  </a:lnTo>
                  <a:lnTo>
                    <a:pt x="386871" y="728153"/>
                  </a:lnTo>
                  <a:lnTo>
                    <a:pt x="432881" y="753622"/>
                  </a:lnTo>
                  <a:lnTo>
                    <a:pt x="489238" y="773849"/>
                  </a:lnTo>
                  <a:lnTo>
                    <a:pt x="534134" y="784315"/>
                  </a:lnTo>
                  <a:lnTo>
                    <a:pt x="580923" y="791050"/>
                  </a:lnTo>
                  <a:lnTo>
                    <a:pt x="628767" y="794067"/>
                  </a:lnTo>
                  <a:lnTo>
                    <a:pt x="676829" y="793378"/>
                  </a:lnTo>
                  <a:lnTo>
                    <a:pt x="724272" y="788994"/>
                  </a:lnTo>
                  <a:lnTo>
                    <a:pt x="770257" y="780928"/>
                  </a:lnTo>
                  <a:lnTo>
                    <a:pt x="813949" y="769192"/>
                  </a:lnTo>
                  <a:lnTo>
                    <a:pt x="836470" y="798650"/>
                  </a:lnTo>
                  <a:lnTo>
                    <a:pt x="867433" y="825393"/>
                  </a:lnTo>
                  <a:lnTo>
                    <a:pt x="905942" y="849023"/>
                  </a:lnTo>
                  <a:lnTo>
                    <a:pt x="951105" y="869144"/>
                  </a:lnTo>
                  <a:lnTo>
                    <a:pt x="1002028" y="885355"/>
                  </a:lnTo>
                  <a:lnTo>
                    <a:pt x="1057818" y="897261"/>
                  </a:lnTo>
                  <a:lnTo>
                    <a:pt x="1117580" y="904461"/>
                  </a:lnTo>
                  <a:lnTo>
                    <a:pt x="1171203" y="906569"/>
                  </a:lnTo>
                  <a:lnTo>
                    <a:pt x="1224051" y="904751"/>
                  </a:lnTo>
                  <a:lnTo>
                    <a:pt x="1275400" y="899171"/>
                  </a:lnTo>
                  <a:lnTo>
                    <a:pt x="1324527" y="889995"/>
                  </a:lnTo>
                  <a:lnTo>
                    <a:pt x="1370709" y="877388"/>
                  </a:lnTo>
                  <a:lnTo>
                    <a:pt x="1413224" y="861516"/>
                  </a:lnTo>
                  <a:lnTo>
                    <a:pt x="1451347" y="842544"/>
                  </a:lnTo>
                  <a:lnTo>
                    <a:pt x="1484356" y="820636"/>
                  </a:lnTo>
                  <a:lnTo>
                    <a:pt x="1527810" y="832431"/>
                  </a:lnTo>
                  <a:lnTo>
                    <a:pt x="1573213" y="841518"/>
                  </a:lnTo>
                  <a:lnTo>
                    <a:pt x="1620098" y="847864"/>
                  </a:lnTo>
                  <a:lnTo>
                    <a:pt x="1667998" y="851433"/>
                  </a:lnTo>
                  <a:lnTo>
                    <a:pt x="1716445" y="852191"/>
                  </a:lnTo>
                  <a:lnTo>
                    <a:pt x="1764972" y="850103"/>
                  </a:lnTo>
                  <a:lnTo>
                    <a:pt x="1813110" y="845133"/>
                  </a:lnTo>
                  <a:lnTo>
                    <a:pt x="1867399" y="835802"/>
                  </a:lnTo>
                  <a:lnTo>
                    <a:pt x="1918362" y="822947"/>
                  </a:lnTo>
                  <a:lnTo>
                    <a:pt x="1965403" y="806804"/>
                  </a:lnTo>
                  <a:lnTo>
                    <a:pt x="2007925" y="787608"/>
                  </a:lnTo>
                  <a:lnTo>
                    <a:pt x="2045333" y="765594"/>
                  </a:lnTo>
                  <a:lnTo>
                    <a:pt x="2077030" y="740998"/>
                  </a:lnTo>
                  <a:lnTo>
                    <a:pt x="2136789" y="740793"/>
                  </a:lnTo>
                  <a:lnTo>
                    <a:pt x="2193420" y="733312"/>
                  </a:lnTo>
                  <a:lnTo>
                    <a:pt x="2244601" y="719196"/>
                  </a:lnTo>
                  <a:lnTo>
                    <a:pt x="2288006" y="699086"/>
                  </a:lnTo>
                  <a:lnTo>
                    <a:pt x="2321311" y="673623"/>
                  </a:lnTo>
                  <a:lnTo>
                    <a:pt x="2344250" y="637328"/>
                  </a:lnTo>
                  <a:lnTo>
                    <a:pt x="2344852" y="600004"/>
                  </a:lnTo>
                  <a:lnTo>
                    <a:pt x="2323847" y="564270"/>
                  </a:lnTo>
                  <a:lnTo>
                    <a:pt x="2281968" y="532743"/>
                  </a:lnTo>
                  <a:lnTo>
                    <a:pt x="2340843" y="507698"/>
                  </a:lnTo>
                  <a:lnTo>
                    <a:pt x="2380940" y="475232"/>
                  </a:lnTo>
                  <a:lnTo>
                    <a:pt x="2400013" y="437991"/>
                  </a:lnTo>
                  <a:lnTo>
                    <a:pt x="2395817" y="398620"/>
                  </a:lnTo>
                  <a:lnTo>
                    <a:pt x="2341878" y="343046"/>
                  </a:lnTo>
                  <a:lnTo>
                    <a:pt x="2297544" y="322522"/>
                  </a:lnTo>
                  <a:lnTo>
                    <a:pt x="2244476" y="308156"/>
                  </a:lnTo>
                  <a:lnTo>
                    <a:pt x="2184805" y="300934"/>
                  </a:lnTo>
                  <a:lnTo>
                    <a:pt x="2182796" y="298120"/>
                  </a:lnTo>
                  <a:close/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4145" y="5893513"/>
              <a:ext cx="88616" cy="886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23738" y="5894958"/>
              <a:ext cx="139133" cy="1391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3328" y="5903624"/>
              <a:ext cx="189649" cy="18964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38486" y="6265490"/>
              <a:ext cx="1480820" cy="288290"/>
            </a:xfrm>
            <a:custGeom>
              <a:avLst/>
              <a:gdLst/>
              <a:ahLst/>
              <a:cxnLst/>
              <a:rect l="l" t="t" r="r" b="b"/>
              <a:pathLst>
                <a:path w="1480820" h="288290">
                  <a:moveTo>
                    <a:pt x="1339861" y="16728"/>
                  </a:moveTo>
                  <a:lnTo>
                    <a:pt x="1376567" y="16759"/>
                  </a:lnTo>
                  <a:lnTo>
                    <a:pt x="1412654" y="13931"/>
                  </a:lnTo>
                  <a:lnTo>
                    <a:pt x="1447503" y="8321"/>
                  </a:lnTo>
                  <a:lnTo>
                    <a:pt x="1480497" y="0"/>
                  </a:lnTo>
                </a:path>
                <a:path w="1480820" h="288290">
                  <a:moveTo>
                    <a:pt x="1215778" y="199801"/>
                  </a:moveTo>
                  <a:lnTo>
                    <a:pt x="1230750" y="202579"/>
                  </a:lnTo>
                  <a:lnTo>
                    <a:pt x="1246029" y="204844"/>
                  </a:lnTo>
                  <a:lnTo>
                    <a:pt x="1261565" y="206589"/>
                  </a:lnTo>
                  <a:lnTo>
                    <a:pt x="1277308" y="207808"/>
                  </a:lnTo>
                </a:path>
                <a:path w="1480820" h="288290">
                  <a:moveTo>
                    <a:pt x="685593" y="287768"/>
                  </a:moveTo>
                  <a:lnTo>
                    <a:pt x="696270" y="279031"/>
                  </a:lnTo>
                  <a:lnTo>
                    <a:pt x="706021" y="270018"/>
                  </a:lnTo>
                  <a:lnTo>
                    <a:pt x="714826" y="260750"/>
                  </a:lnTo>
                  <a:lnTo>
                    <a:pt x="722666" y="251245"/>
                  </a:lnTo>
                </a:path>
                <a:path w="1480820" h="288290">
                  <a:moveTo>
                    <a:pt x="0" y="196694"/>
                  </a:moveTo>
                  <a:lnTo>
                    <a:pt x="2157" y="206854"/>
                  </a:lnTo>
                  <a:lnTo>
                    <a:pt x="5348" y="216934"/>
                  </a:lnTo>
                  <a:lnTo>
                    <a:pt x="9566" y="226912"/>
                  </a:lnTo>
                  <a:lnTo>
                    <a:pt x="14803" y="236769"/>
                  </a:lnTo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4591" y="6195524"/>
              <a:ext cx="218600" cy="1878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18379" y="5781900"/>
              <a:ext cx="2104390" cy="329565"/>
            </a:xfrm>
            <a:custGeom>
              <a:avLst/>
              <a:gdLst/>
              <a:ahLst/>
              <a:cxnLst/>
              <a:rect l="l" t="t" r="r" b="b"/>
              <a:pathLst>
                <a:path w="2104390" h="329564">
                  <a:moveTo>
                    <a:pt x="0" y="273152"/>
                  </a:moveTo>
                  <a:lnTo>
                    <a:pt x="15261" y="288922"/>
                  </a:lnTo>
                  <a:lnTo>
                    <a:pt x="33878" y="303633"/>
                  </a:lnTo>
                  <a:lnTo>
                    <a:pt x="55650" y="317144"/>
                  </a:lnTo>
                  <a:lnTo>
                    <a:pt x="80374" y="329314"/>
                  </a:lnTo>
                </a:path>
                <a:path w="2104390" h="329564">
                  <a:moveTo>
                    <a:pt x="192868" y="64764"/>
                  </a:moveTo>
                  <a:lnTo>
                    <a:pt x="190875" y="71350"/>
                  </a:lnTo>
                  <a:lnTo>
                    <a:pt x="189502" y="77973"/>
                  </a:lnTo>
                  <a:lnTo>
                    <a:pt x="188751" y="84623"/>
                  </a:lnTo>
                  <a:lnTo>
                    <a:pt x="188625" y="91288"/>
                  </a:lnTo>
                </a:path>
                <a:path w="2104390" h="329564">
                  <a:moveTo>
                    <a:pt x="706177" y="33825"/>
                  </a:moveTo>
                  <a:lnTo>
                    <a:pt x="697692" y="24811"/>
                  </a:lnTo>
                  <a:lnTo>
                    <a:pt x="687974" y="16147"/>
                  </a:lnTo>
                  <a:lnTo>
                    <a:pt x="677063" y="7865"/>
                  </a:lnTo>
                  <a:lnTo>
                    <a:pt x="664999" y="0"/>
                  </a:lnTo>
                </a:path>
                <a:path w="2104390" h="329564">
                  <a:moveTo>
                    <a:pt x="1091294" y="49942"/>
                  </a:moveTo>
                  <a:lnTo>
                    <a:pt x="1087637" y="42420"/>
                  </a:lnTo>
                  <a:lnTo>
                    <a:pt x="1083084" y="35037"/>
                  </a:lnTo>
                  <a:lnTo>
                    <a:pt x="1077651" y="27813"/>
                  </a:lnTo>
                  <a:lnTo>
                    <a:pt x="1071351" y="20770"/>
                  </a:lnTo>
                </a:path>
                <a:path w="2104390" h="329564">
                  <a:moveTo>
                    <a:pt x="1543272" y="59854"/>
                  </a:moveTo>
                  <a:lnTo>
                    <a:pt x="1524003" y="66074"/>
                  </a:lnTo>
                  <a:lnTo>
                    <a:pt x="1505518" y="72877"/>
                  </a:lnTo>
                  <a:lnTo>
                    <a:pt x="1487869" y="80244"/>
                  </a:lnTo>
                  <a:lnTo>
                    <a:pt x="1471105" y="88155"/>
                  </a:lnTo>
                </a:path>
                <a:path w="2104390" h="329564">
                  <a:moveTo>
                    <a:pt x="2091394" y="282283"/>
                  </a:moveTo>
                  <a:lnTo>
                    <a:pt x="2095400" y="274940"/>
                  </a:lnTo>
                  <a:lnTo>
                    <a:pt x="2098837" y="267523"/>
                  </a:lnTo>
                  <a:lnTo>
                    <a:pt x="2101701" y="260042"/>
                  </a:lnTo>
                  <a:lnTo>
                    <a:pt x="2103989" y="252506"/>
                  </a:lnTo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85898" y="5998448"/>
            <a:ext cx="1755671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numpy.random.normal()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655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C02216-3E40-46E2-BF15-D825244D039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1695276" y="263693"/>
            <a:ext cx="273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Simple</a:t>
            </a:r>
            <a:r>
              <a:rPr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Predicting</a:t>
            </a:r>
            <a:r>
              <a:rPr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endParaRPr>
              <a:latin typeface="Roboto"/>
              <a:cs typeface="Roboto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D84FEE9-4C97-4BC3-954D-08C6B18EEF4B}"/>
              </a:ext>
            </a:extLst>
          </p:cNvPr>
          <p:cNvSpPr txBox="1">
            <a:spLocks/>
          </p:cNvSpPr>
          <p:nvPr/>
        </p:nvSpPr>
        <p:spPr>
          <a:xfrm>
            <a:off x="2070276" y="1443005"/>
            <a:ext cx="8355593" cy="3438121"/>
          </a:xfrm>
          <a:prstGeom prst="rect">
            <a:avLst/>
          </a:prstGeom>
        </p:spPr>
        <p:txBody>
          <a:bodyPr vert="horz" wrap="square" lIns="0" tIns="11303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b="1">
                <a:solidFill>
                  <a:srgbClr val="FF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{AI} </a:t>
            </a:r>
            <a:r>
              <a:rPr lang="en-US" b="1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is dominated by 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b="1" err="1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labour</a:t>
            </a:r>
            <a:r>
              <a:rPr lang="en-US" b="1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 intensive, 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b="1">
                <a:solidFill>
                  <a:srgbClr val="00206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wasteful &amp; costly </a:t>
            </a:r>
          </a:p>
          <a:p>
            <a:pPr algn="l">
              <a:spcAft>
                <a:spcPts val="0"/>
              </a:spcAft>
              <a:tabLst>
                <a:tab pos="292735" algn="l"/>
              </a:tabLst>
            </a:pPr>
            <a:r>
              <a:rPr lang="en-US" b="1">
                <a:solidFill>
                  <a:srgbClr val="FF0000"/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Brute-Force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ea typeface="Meiryo" panose="020B0604030504040204" pitchFamily="34" charset="-128"/>
                <a:cs typeface="Times New Roman" panose="02020603050405020304" pitchFamily="18" charset="0"/>
              </a:rPr>
              <a:t>practices</a:t>
            </a:r>
          </a:p>
        </p:txBody>
      </p:sp>
    </p:spTree>
    <p:extLst>
      <p:ext uri="{BB962C8B-B14F-4D97-AF65-F5344CB8AC3E}">
        <p14:creationId xmlns:p14="http://schemas.microsoft.com/office/powerpoint/2010/main" val="949839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9499" y="1298646"/>
            <a:ext cx="4245519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Function</a:t>
            </a:r>
            <a:r>
              <a:rPr spc="-50" dirty="0"/>
              <a:t> </a:t>
            </a:r>
            <a:r>
              <a:rPr dirty="0"/>
              <a:t>-</a:t>
            </a:r>
            <a:r>
              <a:rPr spc="-45" dirty="0"/>
              <a:t> </a:t>
            </a:r>
            <a:r>
              <a:rPr spc="-5" dirty="0"/>
              <a:t>Query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17925" y="1728724"/>
            <a:ext cx="7560945" cy="3676650"/>
            <a:chOff x="493924" y="1728724"/>
            <a:chExt cx="7560945" cy="3676650"/>
          </a:xfrm>
        </p:grpSpPr>
        <p:sp>
          <p:nvSpPr>
            <p:cNvPr id="4" name="object 4"/>
            <p:cNvSpPr/>
            <p:nvPr/>
          </p:nvSpPr>
          <p:spPr>
            <a:xfrm>
              <a:off x="493924" y="2113499"/>
              <a:ext cx="7560945" cy="3291840"/>
            </a:xfrm>
            <a:custGeom>
              <a:avLst/>
              <a:gdLst/>
              <a:ahLst/>
              <a:cxnLst/>
              <a:rect l="l" t="t" r="r" b="b"/>
              <a:pathLst>
                <a:path w="7560945" h="3291840">
                  <a:moveTo>
                    <a:pt x="7560899" y="3291299"/>
                  </a:moveTo>
                  <a:lnTo>
                    <a:pt x="0" y="3291299"/>
                  </a:lnTo>
                  <a:lnTo>
                    <a:pt x="0" y="0"/>
                  </a:lnTo>
                  <a:lnTo>
                    <a:pt x="7560899" y="0"/>
                  </a:lnTo>
                  <a:lnTo>
                    <a:pt x="7560899" y="3291299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5894" y="1738249"/>
              <a:ext cx="1022985" cy="1599565"/>
            </a:xfrm>
            <a:custGeom>
              <a:avLst/>
              <a:gdLst/>
              <a:ahLst/>
              <a:cxnLst/>
              <a:rect l="l" t="t" r="r" b="b"/>
              <a:pathLst>
                <a:path w="1022985" h="1599564">
                  <a:moveTo>
                    <a:pt x="965305" y="0"/>
                  </a:moveTo>
                  <a:lnTo>
                    <a:pt x="977426" y="51162"/>
                  </a:lnTo>
                  <a:lnTo>
                    <a:pt x="989197" y="102892"/>
                  </a:lnTo>
                  <a:lnTo>
                    <a:pt x="1000035" y="155046"/>
                  </a:lnTo>
                  <a:lnTo>
                    <a:pt x="1009357" y="207482"/>
                  </a:lnTo>
                  <a:lnTo>
                    <a:pt x="1016580" y="260059"/>
                  </a:lnTo>
                  <a:lnTo>
                    <a:pt x="1021119" y="312634"/>
                  </a:lnTo>
                  <a:lnTo>
                    <a:pt x="1022392" y="365064"/>
                  </a:lnTo>
                  <a:lnTo>
                    <a:pt x="1019815" y="417209"/>
                  </a:lnTo>
                  <a:lnTo>
                    <a:pt x="1012805" y="468924"/>
                  </a:lnTo>
                  <a:lnTo>
                    <a:pt x="1002387" y="517730"/>
                  </a:lnTo>
                  <a:lnTo>
                    <a:pt x="989267" y="565708"/>
                  </a:lnTo>
                  <a:lnTo>
                    <a:pt x="973611" y="612868"/>
                  </a:lnTo>
                  <a:lnTo>
                    <a:pt x="955585" y="659216"/>
                  </a:lnTo>
                  <a:lnTo>
                    <a:pt x="935356" y="704761"/>
                  </a:lnTo>
                  <a:lnTo>
                    <a:pt x="913090" y="749510"/>
                  </a:lnTo>
                  <a:lnTo>
                    <a:pt x="888952" y="793471"/>
                  </a:lnTo>
                  <a:lnTo>
                    <a:pt x="863108" y="836651"/>
                  </a:lnTo>
                  <a:lnTo>
                    <a:pt x="835724" y="879058"/>
                  </a:lnTo>
                  <a:lnTo>
                    <a:pt x="806967" y="920700"/>
                  </a:lnTo>
                  <a:lnTo>
                    <a:pt x="777003" y="961584"/>
                  </a:lnTo>
                  <a:lnTo>
                    <a:pt x="745996" y="1001718"/>
                  </a:lnTo>
                  <a:lnTo>
                    <a:pt x="714114" y="1041111"/>
                  </a:lnTo>
                  <a:lnTo>
                    <a:pt x="681523" y="1079768"/>
                  </a:lnTo>
                  <a:lnTo>
                    <a:pt x="648388" y="1117699"/>
                  </a:lnTo>
                  <a:lnTo>
                    <a:pt x="614875" y="1154911"/>
                  </a:lnTo>
                  <a:lnTo>
                    <a:pt x="581150" y="1191411"/>
                  </a:lnTo>
                  <a:lnTo>
                    <a:pt x="547380" y="1227208"/>
                  </a:lnTo>
                  <a:lnTo>
                    <a:pt x="510047" y="1263025"/>
                  </a:lnTo>
                  <a:lnTo>
                    <a:pt x="470120" y="1295540"/>
                  </a:lnTo>
                  <a:lnTo>
                    <a:pt x="428124" y="1325385"/>
                  </a:lnTo>
                  <a:lnTo>
                    <a:pt x="384581" y="1353193"/>
                  </a:lnTo>
                  <a:lnTo>
                    <a:pt x="340017" y="1379595"/>
                  </a:lnTo>
                  <a:lnTo>
                    <a:pt x="294954" y="1405224"/>
                  </a:lnTo>
                  <a:lnTo>
                    <a:pt x="249918" y="1430713"/>
                  </a:lnTo>
                  <a:lnTo>
                    <a:pt x="205430" y="1456694"/>
                  </a:lnTo>
                  <a:lnTo>
                    <a:pt x="166251" y="1479768"/>
                  </a:lnTo>
                  <a:lnTo>
                    <a:pt x="127187" y="1503183"/>
                  </a:lnTo>
                  <a:lnTo>
                    <a:pt x="89245" y="1528294"/>
                  </a:lnTo>
                  <a:lnTo>
                    <a:pt x="53430" y="1556456"/>
                  </a:lnTo>
                  <a:lnTo>
                    <a:pt x="31409" y="1587622"/>
                  </a:lnTo>
                  <a:lnTo>
                    <a:pt x="21844" y="1599356"/>
                  </a:lnTo>
                  <a:lnTo>
                    <a:pt x="15455" y="1596371"/>
                  </a:lnTo>
                  <a:lnTo>
                    <a:pt x="17712" y="1558082"/>
                  </a:lnTo>
                  <a:lnTo>
                    <a:pt x="35522" y="1511435"/>
                  </a:lnTo>
                  <a:lnTo>
                    <a:pt x="56952" y="1468966"/>
                  </a:lnTo>
                  <a:lnTo>
                    <a:pt x="70066" y="1443213"/>
                  </a:lnTo>
                  <a:lnTo>
                    <a:pt x="62930" y="1446715"/>
                  </a:lnTo>
                  <a:lnTo>
                    <a:pt x="36195" y="1480078"/>
                  </a:lnTo>
                  <a:lnTo>
                    <a:pt x="11065" y="1521928"/>
                  </a:lnTo>
                  <a:lnTo>
                    <a:pt x="0" y="1558595"/>
                  </a:lnTo>
                  <a:lnTo>
                    <a:pt x="15455" y="1576413"/>
                  </a:lnTo>
                  <a:lnTo>
                    <a:pt x="50161" y="1574318"/>
                  </a:lnTo>
                  <a:lnTo>
                    <a:pt x="113676" y="1567791"/>
                  </a:lnTo>
                  <a:lnTo>
                    <a:pt x="180317" y="1560586"/>
                  </a:lnTo>
                  <a:lnTo>
                    <a:pt x="224405" y="1556456"/>
                  </a:lnTo>
                  <a:lnTo>
                    <a:pt x="257043" y="1555718"/>
                  </a:lnTo>
                  <a:lnTo>
                    <a:pt x="295639" y="1555800"/>
                  </a:lnTo>
                  <a:lnTo>
                    <a:pt x="322368" y="1556210"/>
                  </a:lnTo>
                  <a:lnTo>
                    <a:pt x="319405" y="1556456"/>
                  </a:lnTo>
                  <a:lnTo>
                    <a:pt x="271914" y="1556456"/>
                  </a:lnTo>
                  <a:lnTo>
                    <a:pt x="224422" y="1556456"/>
                  </a:lnTo>
                  <a:lnTo>
                    <a:pt x="176930" y="1556456"/>
                  </a:lnTo>
                  <a:lnTo>
                    <a:pt x="129439" y="1556456"/>
                  </a:lnTo>
                  <a:lnTo>
                    <a:pt x="81947" y="1556456"/>
                  </a:lnTo>
                  <a:lnTo>
                    <a:pt x="34455" y="1556456"/>
                  </a:lnTo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371435" y="1088316"/>
            <a:ext cx="7237730" cy="4231928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70705" marR="1301115" indent="-1210945">
              <a:lnSpc>
                <a:spcPts val="1650"/>
              </a:lnSpc>
              <a:spcBef>
                <a:spcPts val="180"/>
              </a:spcBef>
            </a:pPr>
            <a:r>
              <a:rPr sz="1400" b="1" dirty="0">
                <a:solidFill>
                  <a:srgbClr val="4A86E7"/>
                </a:solidFill>
                <a:latin typeface="Arial"/>
                <a:cs typeface="Arial"/>
              </a:rPr>
              <a:t>combined weighted signals into hidden  layer</a:t>
            </a:r>
            <a:endParaRPr sz="1400" dirty="0">
              <a:latin typeface="Arial"/>
              <a:cs typeface="Arial"/>
            </a:endParaRPr>
          </a:p>
          <a:p>
            <a:pPr marL="5741670">
              <a:spcBef>
                <a:spcPts val="210"/>
              </a:spcBef>
            </a:pPr>
            <a:r>
              <a:rPr sz="1400" b="1" dirty="0">
                <a:solidFill>
                  <a:srgbClr val="4A86E7"/>
                </a:solidFill>
                <a:latin typeface="Arial"/>
                <a:cs typeface="Arial"/>
              </a:rPr>
              <a:t>then sigmoid applied</a:t>
            </a:r>
            <a:endParaRPr sz="14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350" dirty="0">
              <a:latin typeface="Arial"/>
              <a:cs typeface="Arial"/>
            </a:endParaRPr>
          </a:p>
          <a:p>
            <a:pPr marL="12700"/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query the neural network</a:t>
            </a:r>
            <a:endParaRPr sz="1050" dirty="0">
              <a:latin typeface="Arial"/>
              <a:cs typeface="Arial"/>
            </a:endParaRPr>
          </a:p>
          <a:p>
            <a:pPr marL="12700">
              <a:spcBef>
                <a:spcPts val="165"/>
              </a:spcBef>
            </a:pPr>
            <a:r>
              <a:rPr sz="1050" b="1" dirty="0">
                <a:solidFill>
                  <a:srgbClr val="008000"/>
                </a:solidFill>
                <a:latin typeface="Arial"/>
                <a:cs typeface="Arial"/>
              </a:rPr>
              <a:t>def </a:t>
            </a:r>
            <a:r>
              <a:rPr sz="1050" dirty="0">
                <a:solidFill>
                  <a:srgbClr val="0000FF"/>
                </a:solidFill>
                <a:latin typeface="Arial"/>
                <a:cs typeface="Arial"/>
              </a:rPr>
              <a:t>query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(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, inputs_list):</a:t>
            </a:r>
            <a:endParaRPr sz="1050" dirty="0">
              <a:latin typeface="Arial"/>
              <a:cs typeface="Arial"/>
            </a:endParaRPr>
          </a:p>
          <a:p>
            <a:pPr marL="306070">
              <a:spcBef>
                <a:spcPts val="165"/>
              </a:spcBef>
            </a:pP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convert inputs list to 2d array</a:t>
            </a:r>
            <a:endParaRPr sz="1050" dirty="0">
              <a:latin typeface="Arial"/>
              <a:cs typeface="Arial"/>
            </a:endParaRPr>
          </a:p>
          <a:p>
            <a:pPr marL="305435">
              <a:spcBef>
                <a:spcPts val="165"/>
              </a:spcBef>
            </a:pP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inputs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array(inputs_list, ndmin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=2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)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endParaRPr sz="105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350" dirty="0">
              <a:latin typeface="Arial"/>
              <a:cs typeface="Arial"/>
            </a:endParaRPr>
          </a:p>
          <a:p>
            <a:pPr marL="306070"/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calculate signals into hidden layer</a:t>
            </a:r>
            <a:endParaRPr sz="1050" dirty="0">
              <a:latin typeface="Arial"/>
              <a:cs typeface="Arial"/>
            </a:endParaRPr>
          </a:p>
          <a:p>
            <a:pPr marL="305435">
              <a:spcBef>
                <a:spcPts val="165"/>
              </a:spcBef>
            </a:pP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hidden_inputs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dot(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wih, inputs)</a:t>
            </a:r>
            <a:endParaRPr sz="1050" dirty="0">
              <a:latin typeface="Arial"/>
              <a:cs typeface="Arial"/>
            </a:endParaRPr>
          </a:p>
          <a:p>
            <a:pPr marL="306070">
              <a:spcBef>
                <a:spcPts val="165"/>
              </a:spcBef>
            </a:pP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calculate the signals emerging from hidden layer</a:t>
            </a:r>
            <a:endParaRPr sz="1050" dirty="0">
              <a:latin typeface="Arial"/>
              <a:cs typeface="Arial"/>
            </a:endParaRPr>
          </a:p>
          <a:p>
            <a:pPr marL="305435">
              <a:spcBef>
                <a:spcPts val="165"/>
              </a:spcBef>
            </a:pP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hidden_outputs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activation_function(hidden_inputs)</a:t>
            </a:r>
            <a:endParaRPr sz="105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350" dirty="0">
              <a:latin typeface="Arial"/>
              <a:cs typeface="Arial"/>
            </a:endParaRPr>
          </a:p>
          <a:p>
            <a:pPr marL="306070"/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calculate signals into final output layer</a:t>
            </a:r>
            <a:endParaRPr sz="1050" dirty="0">
              <a:latin typeface="Arial"/>
              <a:cs typeface="Arial"/>
            </a:endParaRPr>
          </a:p>
          <a:p>
            <a:pPr marL="305435">
              <a:spcBef>
                <a:spcPts val="165"/>
              </a:spcBef>
            </a:pP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final_inputs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dot(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who, hidden_outputs)</a:t>
            </a:r>
            <a:endParaRPr sz="1050" dirty="0">
              <a:latin typeface="Arial"/>
              <a:cs typeface="Arial"/>
            </a:endParaRPr>
          </a:p>
          <a:p>
            <a:pPr marL="306070">
              <a:spcBef>
                <a:spcPts val="165"/>
              </a:spcBef>
            </a:pP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# calculate the signals emerging from final output layer</a:t>
            </a:r>
            <a:endParaRPr sz="1050" dirty="0">
              <a:latin typeface="Arial"/>
              <a:cs typeface="Arial"/>
            </a:endParaRPr>
          </a:p>
          <a:p>
            <a:pPr marL="305435">
              <a:spcBef>
                <a:spcPts val="165"/>
              </a:spcBef>
            </a:pP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final_outputs 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= </a:t>
            </a:r>
            <a:r>
              <a:rPr sz="105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activation_function(final_inputs)</a:t>
            </a:r>
            <a:endParaRPr sz="105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350" dirty="0">
              <a:latin typeface="Arial"/>
              <a:cs typeface="Arial"/>
            </a:endParaRPr>
          </a:p>
          <a:p>
            <a:pPr marL="306070"/>
            <a:r>
              <a:rPr sz="1050" b="1" dirty="0">
                <a:solidFill>
                  <a:srgbClr val="008000"/>
                </a:solidFill>
                <a:latin typeface="Arial"/>
                <a:cs typeface="Arial"/>
              </a:rPr>
              <a:t>return </a:t>
            </a:r>
            <a:r>
              <a:rPr sz="1050" dirty="0">
                <a:solidFill>
                  <a:srgbClr val="333333"/>
                </a:solidFill>
                <a:latin typeface="Arial"/>
                <a:cs typeface="Arial"/>
              </a:rPr>
              <a:t>final_outputs</a:t>
            </a:r>
            <a:endParaRPr sz="105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869549" y="2013675"/>
            <a:ext cx="6054090" cy="4751705"/>
            <a:chOff x="1345549" y="2013674"/>
            <a:chExt cx="6054090" cy="4751705"/>
          </a:xfrm>
        </p:grpSpPr>
        <p:sp>
          <p:nvSpPr>
            <p:cNvPr id="8" name="object 8"/>
            <p:cNvSpPr/>
            <p:nvPr/>
          </p:nvSpPr>
          <p:spPr>
            <a:xfrm>
              <a:off x="4879677" y="2023199"/>
              <a:ext cx="2510790" cy="3648075"/>
            </a:xfrm>
            <a:custGeom>
              <a:avLst/>
              <a:gdLst/>
              <a:ahLst/>
              <a:cxnLst/>
              <a:rect l="l" t="t" r="r" b="b"/>
              <a:pathLst>
                <a:path w="2510790" h="3648075">
                  <a:moveTo>
                    <a:pt x="2510247" y="0"/>
                  </a:moveTo>
                  <a:lnTo>
                    <a:pt x="2509516" y="49646"/>
                  </a:lnTo>
                  <a:lnTo>
                    <a:pt x="2507339" y="99413"/>
                  </a:lnTo>
                  <a:lnTo>
                    <a:pt x="2503739" y="149253"/>
                  </a:lnTo>
                  <a:lnTo>
                    <a:pt x="2498738" y="199117"/>
                  </a:lnTo>
                  <a:lnTo>
                    <a:pt x="2492360" y="248957"/>
                  </a:lnTo>
                  <a:lnTo>
                    <a:pt x="2484629" y="298725"/>
                  </a:lnTo>
                  <a:lnTo>
                    <a:pt x="2475567" y="348373"/>
                  </a:lnTo>
                  <a:lnTo>
                    <a:pt x="2465197" y="397852"/>
                  </a:lnTo>
                  <a:lnTo>
                    <a:pt x="2453543" y="447114"/>
                  </a:lnTo>
                  <a:lnTo>
                    <a:pt x="2440628" y="496110"/>
                  </a:lnTo>
                  <a:lnTo>
                    <a:pt x="2426475" y="544793"/>
                  </a:lnTo>
                  <a:lnTo>
                    <a:pt x="2411107" y="593114"/>
                  </a:lnTo>
                  <a:lnTo>
                    <a:pt x="2394547" y="641024"/>
                  </a:lnTo>
                  <a:lnTo>
                    <a:pt x="2376819" y="688476"/>
                  </a:lnTo>
                  <a:lnTo>
                    <a:pt x="2357945" y="735421"/>
                  </a:lnTo>
                  <a:lnTo>
                    <a:pt x="2337948" y="781810"/>
                  </a:lnTo>
                  <a:lnTo>
                    <a:pt x="2316853" y="827597"/>
                  </a:lnTo>
                  <a:lnTo>
                    <a:pt x="2294681" y="872731"/>
                  </a:lnTo>
                  <a:lnTo>
                    <a:pt x="2271457" y="917165"/>
                  </a:lnTo>
                  <a:lnTo>
                    <a:pt x="2247203" y="960851"/>
                  </a:lnTo>
                  <a:lnTo>
                    <a:pt x="2221943" y="1003739"/>
                  </a:lnTo>
                  <a:lnTo>
                    <a:pt x="2195698" y="1045783"/>
                  </a:lnTo>
                  <a:lnTo>
                    <a:pt x="2168494" y="1086934"/>
                  </a:lnTo>
                  <a:lnTo>
                    <a:pt x="2140353" y="1127143"/>
                  </a:lnTo>
                  <a:lnTo>
                    <a:pt x="2111297" y="1166361"/>
                  </a:lnTo>
                  <a:lnTo>
                    <a:pt x="2080448" y="1203943"/>
                  </a:lnTo>
                  <a:lnTo>
                    <a:pt x="2047140" y="1239191"/>
                  </a:lnTo>
                  <a:lnTo>
                    <a:pt x="2011581" y="1272174"/>
                  </a:lnTo>
                  <a:lnTo>
                    <a:pt x="1973976" y="1302957"/>
                  </a:lnTo>
                  <a:lnTo>
                    <a:pt x="1934533" y="1331606"/>
                  </a:lnTo>
                  <a:lnTo>
                    <a:pt x="1893457" y="1358187"/>
                  </a:lnTo>
                  <a:lnTo>
                    <a:pt x="1850955" y="1382767"/>
                  </a:lnTo>
                  <a:lnTo>
                    <a:pt x="1807235" y="1405410"/>
                  </a:lnTo>
                  <a:lnTo>
                    <a:pt x="1762501" y="1426185"/>
                  </a:lnTo>
                  <a:lnTo>
                    <a:pt x="1716962" y="1445155"/>
                  </a:lnTo>
                  <a:lnTo>
                    <a:pt x="1670822" y="1462388"/>
                  </a:lnTo>
                  <a:lnTo>
                    <a:pt x="1624290" y="1477950"/>
                  </a:lnTo>
                  <a:lnTo>
                    <a:pt x="1577570" y="1491906"/>
                  </a:lnTo>
                  <a:lnTo>
                    <a:pt x="1530871" y="1504324"/>
                  </a:lnTo>
                  <a:lnTo>
                    <a:pt x="1484397" y="1515267"/>
                  </a:lnTo>
                  <a:lnTo>
                    <a:pt x="1437380" y="1524290"/>
                  </a:lnTo>
                  <a:lnTo>
                    <a:pt x="1389939" y="1530987"/>
                  </a:lnTo>
                  <a:lnTo>
                    <a:pt x="1342163" y="1535812"/>
                  </a:lnTo>
                  <a:lnTo>
                    <a:pt x="1294138" y="1539217"/>
                  </a:lnTo>
                  <a:lnTo>
                    <a:pt x="1245952" y="1541658"/>
                  </a:lnTo>
                  <a:lnTo>
                    <a:pt x="1197693" y="1543587"/>
                  </a:lnTo>
                  <a:lnTo>
                    <a:pt x="1149448" y="1545457"/>
                  </a:lnTo>
                  <a:lnTo>
                    <a:pt x="1101305" y="1547722"/>
                  </a:lnTo>
                  <a:lnTo>
                    <a:pt x="1053352" y="1550836"/>
                  </a:lnTo>
                  <a:lnTo>
                    <a:pt x="1005677" y="1555252"/>
                  </a:lnTo>
                  <a:lnTo>
                    <a:pt x="958366" y="1561423"/>
                  </a:lnTo>
                  <a:lnTo>
                    <a:pt x="911507" y="1569803"/>
                  </a:lnTo>
                  <a:lnTo>
                    <a:pt x="865188" y="1580845"/>
                  </a:lnTo>
                  <a:lnTo>
                    <a:pt x="819497" y="1595003"/>
                  </a:lnTo>
                  <a:lnTo>
                    <a:pt x="772350" y="1614318"/>
                  </a:lnTo>
                  <a:lnTo>
                    <a:pt x="725677" y="1635623"/>
                  </a:lnTo>
                  <a:lnTo>
                    <a:pt x="678420" y="1654066"/>
                  </a:lnTo>
                  <a:lnTo>
                    <a:pt x="629522" y="1664795"/>
                  </a:lnTo>
                  <a:lnTo>
                    <a:pt x="594191" y="1668629"/>
                  </a:lnTo>
                  <a:lnTo>
                    <a:pt x="552591" y="1672290"/>
                  </a:lnTo>
                  <a:lnTo>
                    <a:pt x="523332" y="1672204"/>
                  </a:lnTo>
                  <a:lnTo>
                    <a:pt x="525022" y="1664795"/>
                  </a:lnTo>
                  <a:lnTo>
                    <a:pt x="566332" y="1645660"/>
                  </a:lnTo>
                  <a:lnTo>
                    <a:pt x="608841" y="1629233"/>
                  </a:lnTo>
                  <a:lnTo>
                    <a:pt x="651594" y="1613401"/>
                  </a:lnTo>
                  <a:lnTo>
                    <a:pt x="693631" y="1596049"/>
                  </a:lnTo>
                  <a:lnTo>
                    <a:pt x="733997" y="1575063"/>
                  </a:lnTo>
                  <a:lnTo>
                    <a:pt x="769044" y="1552505"/>
                  </a:lnTo>
                  <a:lnTo>
                    <a:pt x="771997" y="1545178"/>
                  </a:lnTo>
                  <a:lnTo>
                    <a:pt x="745267" y="1532875"/>
                  </a:lnTo>
                  <a:lnTo>
                    <a:pt x="666783" y="1548824"/>
                  </a:lnTo>
                  <a:lnTo>
                    <a:pt x="625654" y="1569772"/>
                  </a:lnTo>
                  <a:lnTo>
                    <a:pt x="590351" y="1594498"/>
                  </a:lnTo>
                  <a:lnTo>
                    <a:pt x="558472" y="1640677"/>
                  </a:lnTo>
                  <a:lnTo>
                    <a:pt x="572522" y="1654825"/>
                  </a:lnTo>
                  <a:lnTo>
                    <a:pt x="615953" y="1667822"/>
                  </a:lnTo>
                  <a:lnTo>
                    <a:pt x="660145" y="1678224"/>
                  </a:lnTo>
                  <a:lnTo>
                    <a:pt x="704469" y="1688110"/>
                  </a:lnTo>
                  <a:lnTo>
                    <a:pt x="748297" y="1699558"/>
                  </a:lnTo>
                  <a:lnTo>
                    <a:pt x="790997" y="1714646"/>
                  </a:lnTo>
                  <a:lnTo>
                    <a:pt x="829667" y="1726541"/>
                  </a:lnTo>
                  <a:lnTo>
                    <a:pt x="874036" y="1738932"/>
                  </a:lnTo>
                  <a:lnTo>
                    <a:pt x="905380" y="1754129"/>
                  </a:lnTo>
                  <a:lnTo>
                    <a:pt x="904972" y="1774442"/>
                  </a:lnTo>
                  <a:lnTo>
                    <a:pt x="874482" y="1796099"/>
                  </a:lnTo>
                  <a:lnTo>
                    <a:pt x="839155" y="1804424"/>
                  </a:lnTo>
                  <a:lnTo>
                    <a:pt x="800374" y="1801388"/>
                  </a:lnTo>
                  <a:lnTo>
                    <a:pt x="759520" y="1788958"/>
                  </a:lnTo>
                  <a:lnTo>
                    <a:pt x="717975" y="1769104"/>
                  </a:lnTo>
                  <a:lnTo>
                    <a:pt x="677121" y="1743794"/>
                  </a:lnTo>
                  <a:lnTo>
                    <a:pt x="638340" y="1714999"/>
                  </a:lnTo>
                  <a:lnTo>
                    <a:pt x="603013" y="1684686"/>
                  </a:lnTo>
                  <a:lnTo>
                    <a:pt x="572522" y="1654825"/>
                  </a:lnTo>
                </a:path>
                <a:path w="2510790" h="3648075">
                  <a:moveTo>
                    <a:pt x="601032" y="3647482"/>
                  </a:moveTo>
                  <a:lnTo>
                    <a:pt x="567063" y="3608751"/>
                  </a:lnTo>
                  <a:lnTo>
                    <a:pt x="533942" y="3569283"/>
                  </a:lnTo>
                  <a:lnTo>
                    <a:pt x="501463" y="3529257"/>
                  </a:lnTo>
                  <a:lnTo>
                    <a:pt x="469421" y="3488853"/>
                  </a:lnTo>
                  <a:lnTo>
                    <a:pt x="437609" y="3448250"/>
                  </a:lnTo>
                  <a:lnTo>
                    <a:pt x="405824" y="3407629"/>
                  </a:lnTo>
                  <a:lnTo>
                    <a:pt x="373858" y="3367169"/>
                  </a:lnTo>
                  <a:lnTo>
                    <a:pt x="341507" y="3327049"/>
                  </a:lnTo>
                  <a:lnTo>
                    <a:pt x="308564" y="3287450"/>
                  </a:lnTo>
                  <a:lnTo>
                    <a:pt x="274824" y="3248551"/>
                  </a:lnTo>
                  <a:lnTo>
                    <a:pt x="240082" y="3210532"/>
                  </a:lnTo>
                  <a:lnTo>
                    <a:pt x="206125" y="3176087"/>
                  </a:lnTo>
                  <a:lnTo>
                    <a:pt x="171145" y="3142615"/>
                  </a:lnTo>
                  <a:lnTo>
                    <a:pt x="136046" y="3109269"/>
                  </a:lnTo>
                  <a:lnTo>
                    <a:pt x="101732" y="3075199"/>
                  </a:lnTo>
                  <a:lnTo>
                    <a:pt x="69107" y="3039557"/>
                  </a:lnTo>
                  <a:lnTo>
                    <a:pt x="52766" y="3015759"/>
                  </a:lnTo>
                  <a:lnTo>
                    <a:pt x="35031" y="2987174"/>
                  </a:lnTo>
                  <a:lnTo>
                    <a:pt x="20084" y="2968162"/>
                  </a:lnTo>
                  <a:lnTo>
                    <a:pt x="12107" y="2973082"/>
                  </a:lnTo>
                  <a:lnTo>
                    <a:pt x="6203" y="3012123"/>
                  </a:lnTo>
                  <a:lnTo>
                    <a:pt x="675" y="3058034"/>
                  </a:lnTo>
                  <a:lnTo>
                    <a:pt x="0" y="3100573"/>
                  </a:lnTo>
                  <a:lnTo>
                    <a:pt x="8652" y="3129495"/>
                  </a:lnTo>
                  <a:lnTo>
                    <a:pt x="31107" y="3134557"/>
                  </a:lnTo>
                  <a:lnTo>
                    <a:pt x="47038" y="3113719"/>
                  </a:lnTo>
                  <a:lnTo>
                    <a:pt x="39532" y="3078200"/>
                  </a:lnTo>
                  <a:lnTo>
                    <a:pt x="23110" y="3036003"/>
                  </a:lnTo>
                  <a:lnTo>
                    <a:pt x="12295" y="2995129"/>
                  </a:lnTo>
                  <a:lnTo>
                    <a:pt x="21607" y="2963582"/>
                  </a:lnTo>
                  <a:lnTo>
                    <a:pt x="47586" y="2952977"/>
                  </a:lnTo>
                  <a:lnTo>
                    <a:pt x="79086" y="2958974"/>
                  </a:lnTo>
                  <a:lnTo>
                    <a:pt x="112722" y="2972025"/>
                  </a:lnTo>
                  <a:lnTo>
                    <a:pt x="145107" y="2982582"/>
                  </a:lnTo>
                  <a:lnTo>
                    <a:pt x="168243" y="2987056"/>
                  </a:lnTo>
                  <a:lnTo>
                    <a:pt x="195394" y="2992705"/>
                  </a:lnTo>
                  <a:lnTo>
                    <a:pt x="214021" y="2998043"/>
                  </a:lnTo>
                  <a:lnTo>
                    <a:pt x="211582" y="3001582"/>
                  </a:lnTo>
                  <a:lnTo>
                    <a:pt x="158206" y="3006774"/>
                  </a:lnTo>
                  <a:lnTo>
                    <a:pt x="104516" y="3012004"/>
                  </a:lnTo>
                  <a:lnTo>
                    <a:pt x="52121" y="3021516"/>
                  </a:lnTo>
                  <a:lnTo>
                    <a:pt x="2632" y="3039557"/>
                  </a:lnTo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72486" y="5680009"/>
              <a:ext cx="1406525" cy="906780"/>
            </a:xfrm>
            <a:custGeom>
              <a:avLst/>
              <a:gdLst/>
              <a:ahLst/>
              <a:cxnLst/>
              <a:rect l="l" t="t" r="r" b="b"/>
              <a:pathLst>
                <a:path w="1406525" h="906779">
                  <a:moveTo>
                    <a:pt x="1278896" y="298437"/>
                  </a:moveTo>
                  <a:lnTo>
                    <a:pt x="1279999" y="254886"/>
                  </a:lnTo>
                  <a:lnTo>
                    <a:pt x="1270199" y="212986"/>
                  </a:lnTo>
                  <a:lnTo>
                    <a:pt x="1250254" y="174212"/>
                  </a:lnTo>
                  <a:lnTo>
                    <a:pt x="1220924" y="140039"/>
                  </a:lnTo>
                  <a:lnTo>
                    <a:pt x="1182968" y="111942"/>
                  </a:lnTo>
                  <a:lnTo>
                    <a:pt x="1138798" y="92019"/>
                  </a:lnTo>
                  <a:lnTo>
                    <a:pt x="1091551" y="81417"/>
                  </a:lnTo>
                  <a:lnTo>
                    <a:pt x="1043071" y="80183"/>
                  </a:lnTo>
                  <a:lnTo>
                    <a:pt x="995202" y="88363"/>
                  </a:lnTo>
                  <a:lnTo>
                    <a:pt x="949789" y="106006"/>
                  </a:lnTo>
                  <a:lnTo>
                    <a:pt x="896966" y="53194"/>
                  </a:lnTo>
                  <a:lnTo>
                    <a:pt x="861878" y="36276"/>
                  </a:lnTo>
                  <a:lnTo>
                    <a:pt x="822787" y="26794"/>
                  </a:lnTo>
                  <a:lnTo>
                    <a:pt x="782257" y="25529"/>
                  </a:lnTo>
                  <a:lnTo>
                    <a:pt x="743004" y="32412"/>
                  </a:lnTo>
                  <a:lnTo>
                    <a:pt x="706586" y="47001"/>
                  </a:lnTo>
                  <a:lnTo>
                    <a:pt x="674561" y="68854"/>
                  </a:lnTo>
                  <a:lnTo>
                    <a:pt x="654406" y="42449"/>
                  </a:lnTo>
                  <a:lnTo>
                    <a:pt x="627764" y="21652"/>
                  </a:lnTo>
                  <a:lnTo>
                    <a:pt x="596068" y="7323"/>
                  </a:lnTo>
                  <a:lnTo>
                    <a:pt x="560748" y="324"/>
                  </a:lnTo>
                  <a:lnTo>
                    <a:pt x="524560" y="1380"/>
                  </a:lnTo>
                  <a:lnTo>
                    <a:pt x="490363" y="10233"/>
                  </a:lnTo>
                  <a:lnTo>
                    <a:pt x="459749" y="26273"/>
                  </a:lnTo>
                  <a:lnTo>
                    <a:pt x="434307" y="48888"/>
                  </a:lnTo>
                  <a:lnTo>
                    <a:pt x="400653" y="22787"/>
                  </a:lnTo>
                  <a:lnTo>
                    <a:pt x="360780" y="6258"/>
                  </a:lnTo>
                  <a:lnTo>
                    <a:pt x="317243" y="0"/>
                  </a:lnTo>
                  <a:lnTo>
                    <a:pt x="272598" y="4708"/>
                  </a:lnTo>
                  <a:lnTo>
                    <a:pt x="231266" y="20212"/>
                  </a:lnTo>
                  <a:lnTo>
                    <a:pt x="197175" y="44720"/>
                  </a:lnTo>
                  <a:lnTo>
                    <a:pt x="172135" y="76509"/>
                  </a:lnTo>
                  <a:lnTo>
                    <a:pt x="157959" y="113853"/>
                  </a:lnTo>
                  <a:lnTo>
                    <a:pt x="92586" y="143738"/>
                  </a:lnTo>
                  <a:lnTo>
                    <a:pt x="47194" y="194755"/>
                  </a:lnTo>
                  <a:lnTo>
                    <a:pt x="29952" y="257723"/>
                  </a:lnTo>
                  <a:lnTo>
                    <a:pt x="33036" y="289997"/>
                  </a:lnTo>
                  <a:lnTo>
                    <a:pt x="43963" y="321306"/>
                  </a:lnTo>
                  <a:lnTo>
                    <a:pt x="15066" y="365187"/>
                  </a:lnTo>
                  <a:lnTo>
                    <a:pt x="281" y="413326"/>
                  </a:lnTo>
                  <a:lnTo>
                    <a:pt x="0" y="463180"/>
                  </a:lnTo>
                  <a:lnTo>
                    <a:pt x="14612" y="512207"/>
                  </a:lnTo>
                  <a:lnTo>
                    <a:pt x="43226" y="556231"/>
                  </a:lnTo>
                  <a:lnTo>
                    <a:pt x="83153" y="591717"/>
                  </a:lnTo>
                  <a:lnTo>
                    <a:pt x="132087" y="617086"/>
                  </a:lnTo>
                  <a:lnTo>
                    <a:pt x="187722" y="630761"/>
                  </a:lnTo>
                  <a:lnTo>
                    <a:pt x="194810" y="674338"/>
                  </a:lnTo>
                  <a:lnTo>
                    <a:pt x="214354" y="714086"/>
                  </a:lnTo>
                  <a:lnTo>
                    <a:pt x="245003" y="748023"/>
                  </a:lnTo>
                  <a:lnTo>
                    <a:pt x="285407" y="774166"/>
                  </a:lnTo>
                  <a:lnTo>
                    <a:pt x="332253" y="790032"/>
                  </a:lnTo>
                  <a:lnTo>
                    <a:pt x="381371" y="794501"/>
                  </a:lnTo>
                  <a:lnTo>
                    <a:pt x="430128" y="787639"/>
                  </a:lnTo>
                  <a:lnTo>
                    <a:pt x="475892" y="769509"/>
                  </a:lnTo>
                  <a:lnTo>
                    <a:pt x="495804" y="810011"/>
                  </a:lnTo>
                  <a:lnTo>
                    <a:pt x="525011" y="844882"/>
                  </a:lnTo>
                  <a:lnTo>
                    <a:pt x="562073" y="873028"/>
                  </a:lnTo>
                  <a:lnTo>
                    <a:pt x="605552" y="893357"/>
                  </a:lnTo>
                  <a:lnTo>
                    <a:pt x="654011" y="904778"/>
                  </a:lnTo>
                  <a:lnTo>
                    <a:pt x="704150" y="906255"/>
                  </a:lnTo>
                  <a:lnTo>
                    <a:pt x="752474" y="897934"/>
                  </a:lnTo>
                  <a:lnTo>
                    <a:pt x="797244" y="880492"/>
                  </a:lnTo>
                  <a:lnTo>
                    <a:pt x="836723" y="854606"/>
                  </a:lnTo>
                  <a:lnTo>
                    <a:pt x="869172" y="820953"/>
                  </a:lnTo>
                  <a:lnTo>
                    <a:pt x="914547" y="839818"/>
                  </a:lnTo>
                  <a:lnTo>
                    <a:pt x="962794" y="850314"/>
                  </a:lnTo>
                  <a:lnTo>
                    <a:pt x="1012445" y="852254"/>
                  </a:lnTo>
                  <a:lnTo>
                    <a:pt x="1062028" y="845450"/>
                  </a:lnTo>
                  <a:lnTo>
                    <a:pt x="1109090" y="830116"/>
                  </a:lnTo>
                  <a:lnTo>
                    <a:pt x="1151368" y="807120"/>
                  </a:lnTo>
                  <a:lnTo>
                    <a:pt x="1187682" y="777255"/>
                  </a:lnTo>
                  <a:lnTo>
                    <a:pt x="1216852" y="741315"/>
                  </a:lnTo>
                  <a:lnTo>
                    <a:pt x="1260438" y="739897"/>
                  </a:lnTo>
                  <a:lnTo>
                    <a:pt x="1300626" y="727360"/>
                  </a:lnTo>
                  <a:lnTo>
                    <a:pt x="1334752" y="704957"/>
                  </a:lnTo>
                  <a:lnTo>
                    <a:pt x="1360154" y="673939"/>
                  </a:lnTo>
                  <a:lnTo>
                    <a:pt x="1373610" y="637645"/>
                  </a:lnTo>
                  <a:lnTo>
                    <a:pt x="1373963" y="600321"/>
                  </a:lnTo>
                  <a:lnTo>
                    <a:pt x="1361641" y="564587"/>
                  </a:lnTo>
                  <a:lnTo>
                    <a:pt x="1337074" y="533059"/>
                  </a:lnTo>
                  <a:lnTo>
                    <a:pt x="1371611" y="508014"/>
                  </a:lnTo>
                  <a:lnTo>
                    <a:pt x="1395133" y="475549"/>
                  </a:lnTo>
                  <a:lnTo>
                    <a:pt x="1406322" y="438308"/>
                  </a:lnTo>
                  <a:lnTo>
                    <a:pt x="1403861" y="398937"/>
                  </a:lnTo>
                  <a:lnTo>
                    <a:pt x="1387609" y="362203"/>
                  </a:lnTo>
                  <a:lnTo>
                    <a:pt x="1359933" y="332392"/>
                  </a:lnTo>
                  <a:lnTo>
                    <a:pt x="1323275" y="311433"/>
                  </a:lnTo>
                  <a:lnTo>
                    <a:pt x="1280075" y="301250"/>
                  </a:lnTo>
                  <a:lnTo>
                    <a:pt x="1278896" y="298437"/>
                  </a:lnTo>
                  <a:close/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5549" y="5732775"/>
              <a:ext cx="1155275" cy="10320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7268" y="5951244"/>
              <a:ext cx="88616" cy="886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547" y="5946944"/>
              <a:ext cx="139133" cy="1391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6104" y="5947555"/>
              <a:ext cx="189649" cy="1896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217116" y="5725950"/>
              <a:ext cx="1290955" cy="771525"/>
            </a:xfrm>
            <a:custGeom>
              <a:avLst/>
              <a:gdLst/>
              <a:ahLst/>
              <a:cxnLst/>
              <a:rect l="l" t="t" r="r" b="b"/>
              <a:pathLst>
                <a:path w="1290954" h="771525">
                  <a:moveTo>
                    <a:pt x="1208435" y="500318"/>
                  </a:moveTo>
                  <a:lnTo>
                    <a:pt x="1229968" y="500349"/>
                  </a:lnTo>
                  <a:lnTo>
                    <a:pt x="1251138" y="497521"/>
                  </a:lnTo>
                  <a:lnTo>
                    <a:pt x="1271581" y="491911"/>
                  </a:lnTo>
                  <a:lnTo>
                    <a:pt x="1290936" y="483589"/>
                  </a:lnTo>
                </a:path>
                <a:path w="1290954" h="771525">
                  <a:moveTo>
                    <a:pt x="1135645" y="683391"/>
                  </a:moveTo>
                  <a:lnTo>
                    <a:pt x="1144428" y="686169"/>
                  </a:lnTo>
                  <a:lnTo>
                    <a:pt x="1153391" y="688434"/>
                  </a:lnTo>
                  <a:lnTo>
                    <a:pt x="1162505" y="690179"/>
                  </a:lnTo>
                  <a:lnTo>
                    <a:pt x="1171740" y="691398"/>
                  </a:lnTo>
                </a:path>
                <a:path w="1290954" h="771525">
                  <a:moveTo>
                    <a:pt x="824623" y="771358"/>
                  </a:moveTo>
                  <a:lnTo>
                    <a:pt x="830887" y="762621"/>
                  </a:lnTo>
                  <a:lnTo>
                    <a:pt x="836607" y="753608"/>
                  </a:lnTo>
                  <a:lnTo>
                    <a:pt x="841773" y="744340"/>
                  </a:lnTo>
                  <a:lnTo>
                    <a:pt x="846372" y="734835"/>
                  </a:lnTo>
                </a:path>
                <a:path w="1290954" h="771525">
                  <a:moveTo>
                    <a:pt x="422435" y="680284"/>
                  </a:moveTo>
                  <a:lnTo>
                    <a:pt x="423700" y="690444"/>
                  </a:lnTo>
                  <a:lnTo>
                    <a:pt x="425572" y="700524"/>
                  </a:lnTo>
                  <a:lnTo>
                    <a:pt x="428047" y="710502"/>
                  </a:lnTo>
                  <a:lnTo>
                    <a:pt x="431119" y="720359"/>
                  </a:lnTo>
                </a:path>
                <a:path w="1290954" h="771525">
                  <a:moveTo>
                    <a:pt x="249764" y="432674"/>
                  </a:moveTo>
                  <a:lnTo>
                    <a:pt x="205599" y="458885"/>
                  </a:lnTo>
                  <a:lnTo>
                    <a:pt x="172124" y="494149"/>
                  </a:lnTo>
                  <a:lnTo>
                    <a:pt x="150997" y="536120"/>
                  </a:lnTo>
                  <a:lnTo>
                    <a:pt x="143877" y="582450"/>
                  </a:lnTo>
                </a:path>
                <a:path w="1290954" h="771525">
                  <a:moveTo>
                    <a:pt x="0" y="273152"/>
                  </a:moveTo>
                  <a:lnTo>
                    <a:pt x="8952" y="288922"/>
                  </a:lnTo>
                  <a:lnTo>
                    <a:pt x="19874" y="303633"/>
                  </a:lnTo>
                  <a:lnTo>
                    <a:pt x="32646" y="317144"/>
                  </a:lnTo>
                  <a:lnTo>
                    <a:pt x="47149" y="329314"/>
                  </a:lnTo>
                </a:path>
                <a:path w="1290954" h="771525">
                  <a:moveTo>
                    <a:pt x="113142" y="64764"/>
                  </a:moveTo>
                  <a:lnTo>
                    <a:pt x="111973" y="71350"/>
                  </a:lnTo>
                  <a:lnTo>
                    <a:pt x="111167" y="77973"/>
                  </a:lnTo>
                  <a:lnTo>
                    <a:pt x="110727" y="84623"/>
                  </a:lnTo>
                  <a:lnTo>
                    <a:pt x="110652" y="91288"/>
                  </a:lnTo>
                </a:path>
                <a:path w="1290954" h="771525">
                  <a:moveTo>
                    <a:pt x="414263" y="33825"/>
                  </a:moveTo>
                  <a:lnTo>
                    <a:pt x="409286" y="24811"/>
                  </a:lnTo>
                  <a:lnTo>
                    <a:pt x="403585" y="16147"/>
                  </a:lnTo>
                  <a:lnTo>
                    <a:pt x="397184" y="7865"/>
                  </a:lnTo>
                  <a:lnTo>
                    <a:pt x="390107" y="0"/>
                  </a:lnTo>
                </a:path>
                <a:path w="1290954" h="771525">
                  <a:moveTo>
                    <a:pt x="640184" y="49942"/>
                  </a:moveTo>
                  <a:lnTo>
                    <a:pt x="638038" y="42420"/>
                  </a:lnTo>
                  <a:lnTo>
                    <a:pt x="635368" y="35037"/>
                  </a:lnTo>
                  <a:lnTo>
                    <a:pt x="632181" y="27813"/>
                  </a:lnTo>
                  <a:lnTo>
                    <a:pt x="628485" y="20770"/>
                  </a:lnTo>
                </a:path>
                <a:path w="1290954" h="771525">
                  <a:moveTo>
                    <a:pt x="905327" y="59854"/>
                  </a:moveTo>
                  <a:lnTo>
                    <a:pt x="894023" y="66074"/>
                  </a:lnTo>
                  <a:lnTo>
                    <a:pt x="883180" y="72877"/>
                  </a:lnTo>
                  <a:lnTo>
                    <a:pt x="872826" y="80244"/>
                  </a:lnTo>
                  <a:lnTo>
                    <a:pt x="862992" y="88155"/>
                  </a:lnTo>
                </a:path>
                <a:path w="1290954" h="771525">
                  <a:moveTo>
                    <a:pt x="1226871" y="282283"/>
                  </a:moveTo>
                  <a:lnTo>
                    <a:pt x="1229221" y="274940"/>
                  </a:lnTo>
                  <a:lnTo>
                    <a:pt x="1231237" y="267523"/>
                  </a:lnTo>
                  <a:lnTo>
                    <a:pt x="1232917" y="260042"/>
                  </a:lnTo>
                  <a:lnTo>
                    <a:pt x="1234259" y="252506"/>
                  </a:lnTo>
                </a:path>
              </a:pathLst>
            </a:custGeom>
            <a:ln w="38099">
              <a:solidFill>
                <a:srgbClr val="C9DA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32122" y="5952912"/>
            <a:ext cx="172338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4A86E7"/>
                </a:solidFill>
                <a:latin typeface="Arial"/>
                <a:cs typeface="Arial"/>
              </a:rPr>
              <a:t>similar for output layer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86559" y="5934285"/>
            <a:ext cx="1003741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00" b="1" dirty="0">
                <a:latin typeface="Arial"/>
                <a:cs typeface="Arial"/>
              </a:rPr>
              <a:t>numpy.dot()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0530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4061" y="177261"/>
            <a:ext cx="4503571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Function</a:t>
            </a:r>
            <a:r>
              <a:rPr spc="-50" dirty="0"/>
              <a:t> </a:t>
            </a:r>
            <a:r>
              <a:rPr dirty="0"/>
              <a:t>-</a:t>
            </a:r>
            <a:r>
              <a:rPr spc="-45" dirty="0"/>
              <a:t> </a:t>
            </a:r>
            <a:r>
              <a:rPr spc="-5" dirty="0"/>
              <a:t>Train</a:t>
            </a:r>
          </a:p>
        </p:txBody>
      </p:sp>
      <p:sp>
        <p:nvSpPr>
          <p:cNvPr id="3" name="object 3"/>
          <p:cNvSpPr/>
          <p:nvPr/>
        </p:nvSpPr>
        <p:spPr>
          <a:xfrm>
            <a:off x="2017924" y="1069775"/>
            <a:ext cx="8210550" cy="5645150"/>
          </a:xfrm>
          <a:custGeom>
            <a:avLst/>
            <a:gdLst/>
            <a:ahLst/>
            <a:cxnLst/>
            <a:rect l="l" t="t" r="r" b="b"/>
            <a:pathLst>
              <a:path w="8210550" h="5645150">
                <a:moveTo>
                  <a:pt x="8210399" y="5645099"/>
                </a:moveTo>
                <a:lnTo>
                  <a:pt x="0" y="5645099"/>
                </a:lnTo>
                <a:lnTo>
                  <a:pt x="0" y="0"/>
                </a:lnTo>
                <a:lnTo>
                  <a:pt x="8210399" y="0"/>
                </a:lnTo>
                <a:lnTo>
                  <a:pt x="8210399" y="5645099"/>
                </a:lnTo>
                <a:close/>
              </a:path>
            </a:pathLst>
          </a:custGeom>
          <a:solidFill>
            <a:srgbClr val="FC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10900" y="1116511"/>
            <a:ext cx="3764915" cy="9302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spcBef>
                <a:spcPts val="265"/>
              </a:spcBef>
            </a:pPr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#</a:t>
            </a: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60" dirty="0">
                <a:solidFill>
                  <a:srgbClr val="408080"/>
                </a:solidFill>
                <a:latin typeface="Arial"/>
                <a:cs typeface="Arial"/>
              </a:rPr>
              <a:t>train</a:t>
            </a:r>
            <a:r>
              <a:rPr sz="1050" i="1" spc="27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the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neural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45" dirty="0">
                <a:solidFill>
                  <a:srgbClr val="408080"/>
                </a:solidFill>
                <a:latin typeface="Arial"/>
                <a:cs typeface="Arial"/>
              </a:rPr>
              <a:t>network</a:t>
            </a:r>
            <a:endParaRPr sz="1050" dirty="0">
              <a:latin typeface="Arial"/>
              <a:cs typeface="Arial"/>
            </a:endParaRPr>
          </a:p>
          <a:p>
            <a:pPr marL="85725">
              <a:spcBef>
                <a:spcPts val="165"/>
              </a:spcBef>
            </a:pPr>
            <a:r>
              <a:rPr sz="1050" b="1" spc="45" dirty="0">
                <a:solidFill>
                  <a:srgbClr val="008000"/>
                </a:solidFill>
                <a:latin typeface="Arial"/>
                <a:cs typeface="Arial"/>
              </a:rPr>
              <a:t>def</a:t>
            </a:r>
            <a:r>
              <a:rPr sz="1050" b="1" spc="29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1050" spc="180" dirty="0">
                <a:solidFill>
                  <a:srgbClr val="0000FF"/>
                </a:solidFill>
                <a:latin typeface="Arial"/>
                <a:cs typeface="Arial"/>
              </a:rPr>
              <a:t>train</a:t>
            </a:r>
            <a:r>
              <a:rPr sz="1050" spc="180" dirty="0">
                <a:solidFill>
                  <a:srgbClr val="333333"/>
                </a:solidFill>
                <a:latin typeface="Arial"/>
                <a:cs typeface="Arial"/>
              </a:rPr>
              <a:t>(</a:t>
            </a:r>
            <a:r>
              <a:rPr sz="1050" spc="18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spc="180" dirty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1050" spc="2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155" dirty="0">
                <a:solidFill>
                  <a:srgbClr val="333333"/>
                </a:solidFill>
                <a:latin typeface="Arial"/>
                <a:cs typeface="Arial"/>
              </a:rPr>
              <a:t>inputs_list,</a:t>
            </a:r>
            <a:r>
              <a:rPr sz="1050" spc="2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160" dirty="0">
                <a:solidFill>
                  <a:srgbClr val="333333"/>
                </a:solidFill>
                <a:latin typeface="Arial"/>
                <a:cs typeface="Arial"/>
              </a:rPr>
              <a:t>targets_list):</a:t>
            </a:r>
            <a:endParaRPr sz="1050" dirty="0">
              <a:latin typeface="Arial"/>
              <a:cs typeface="Arial"/>
            </a:endParaRPr>
          </a:p>
          <a:p>
            <a:pPr marL="379095">
              <a:spcBef>
                <a:spcPts val="165"/>
              </a:spcBef>
            </a:pPr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#</a:t>
            </a: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0" dirty="0">
                <a:solidFill>
                  <a:srgbClr val="408080"/>
                </a:solidFill>
                <a:latin typeface="Arial"/>
                <a:cs typeface="Arial"/>
              </a:rPr>
              <a:t>convert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05" dirty="0">
                <a:solidFill>
                  <a:srgbClr val="408080"/>
                </a:solidFill>
                <a:latin typeface="Arial"/>
                <a:cs typeface="Arial"/>
              </a:rPr>
              <a:t>inputs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250" dirty="0">
                <a:solidFill>
                  <a:srgbClr val="408080"/>
                </a:solidFill>
                <a:latin typeface="Arial"/>
                <a:cs typeface="Arial"/>
              </a:rPr>
              <a:t>list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35" dirty="0">
                <a:solidFill>
                  <a:srgbClr val="408080"/>
                </a:solidFill>
                <a:latin typeface="Arial"/>
                <a:cs typeface="Arial"/>
              </a:rPr>
              <a:t>to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2d</a:t>
            </a:r>
            <a:r>
              <a:rPr sz="1050" i="1" spc="-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90" dirty="0">
                <a:solidFill>
                  <a:srgbClr val="408080"/>
                </a:solidFill>
                <a:latin typeface="Arial"/>
                <a:cs typeface="Arial"/>
              </a:rPr>
              <a:t>array</a:t>
            </a:r>
            <a:endParaRPr sz="1050" dirty="0">
              <a:latin typeface="Arial"/>
              <a:cs typeface="Arial"/>
            </a:endParaRPr>
          </a:p>
          <a:p>
            <a:pPr marL="377825" marR="5080">
              <a:lnSpc>
                <a:spcPct val="113100"/>
              </a:lnSpc>
            </a:pPr>
            <a:r>
              <a:rPr sz="1050" spc="105" dirty="0">
                <a:solidFill>
                  <a:srgbClr val="333333"/>
                </a:solidFill>
                <a:latin typeface="Arial"/>
                <a:cs typeface="Arial"/>
              </a:rPr>
              <a:t>inputs</a:t>
            </a:r>
            <a:r>
              <a:rPr sz="1050" spc="1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40" dirty="0">
                <a:solidFill>
                  <a:srgbClr val="666666"/>
                </a:solidFill>
                <a:latin typeface="Arial"/>
                <a:cs typeface="Arial"/>
              </a:rPr>
              <a:t>=</a:t>
            </a:r>
            <a:r>
              <a:rPr sz="1050" spc="-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105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spc="105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105" dirty="0">
                <a:solidFill>
                  <a:srgbClr val="333333"/>
                </a:solidFill>
                <a:latin typeface="Arial"/>
                <a:cs typeface="Arial"/>
              </a:rPr>
              <a:t>array(inputs_list,</a:t>
            </a:r>
            <a:r>
              <a:rPr sz="1050" spc="1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40" dirty="0">
                <a:solidFill>
                  <a:srgbClr val="333333"/>
                </a:solidFill>
                <a:latin typeface="Arial"/>
                <a:cs typeface="Arial"/>
              </a:rPr>
              <a:t>ndmin</a:t>
            </a:r>
            <a:r>
              <a:rPr sz="1050" spc="40" dirty="0">
                <a:solidFill>
                  <a:srgbClr val="666666"/>
                </a:solidFill>
                <a:latin typeface="Arial"/>
                <a:cs typeface="Arial"/>
              </a:rPr>
              <a:t>=2</a:t>
            </a:r>
            <a:r>
              <a:rPr sz="1050" spc="40" dirty="0">
                <a:solidFill>
                  <a:srgbClr val="333333"/>
                </a:solidFill>
                <a:latin typeface="Arial"/>
                <a:cs typeface="Arial"/>
              </a:rPr>
              <a:t>)</a:t>
            </a:r>
            <a:r>
              <a:rPr sz="1050" spc="4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40" dirty="0">
                <a:solidFill>
                  <a:srgbClr val="333333"/>
                </a:solidFill>
                <a:latin typeface="Arial"/>
                <a:cs typeface="Arial"/>
              </a:rPr>
              <a:t>T </a:t>
            </a:r>
            <a:r>
              <a:rPr sz="1050" spc="4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110" dirty="0">
                <a:solidFill>
                  <a:srgbClr val="333333"/>
                </a:solidFill>
                <a:latin typeface="Arial"/>
                <a:cs typeface="Arial"/>
              </a:rPr>
              <a:t>targets</a:t>
            </a:r>
            <a:r>
              <a:rPr sz="1050" spc="3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40" dirty="0">
                <a:solidFill>
                  <a:srgbClr val="666666"/>
                </a:solidFill>
                <a:latin typeface="Arial"/>
                <a:cs typeface="Arial"/>
              </a:rPr>
              <a:t>=</a:t>
            </a:r>
            <a:r>
              <a:rPr sz="105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110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spc="11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110" dirty="0">
                <a:solidFill>
                  <a:srgbClr val="333333"/>
                </a:solidFill>
                <a:latin typeface="Arial"/>
                <a:cs typeface="Arial"/>
              </a:rPr>
              <a:t>array(targets_list,</a:t>
            </a:r>
            <a:r>
              <a:rPr sz="1050" spc="2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40" dirty="0">
                <a:solidFill>
                  <a:srgbClr val="333333"/>
                </a:solidFill>
                <a:latin typeface="Arial"/>
                <a:cs typeface="Arial"/>
              </a:rPr>
              <a:t>ndmin</a:t>
            </a:r>
            <a:r>
              <a:rPr sz="1050" spc="40" dirty="0">
                <a:solidFill>
                  <a:srgbClr val="666666"/>
                </a:solidFill>
                <a:latin typeface="Arial"/>
                <a:cs typeface="Arial"/>
              </a:rPr>
              <a:t>=2</a:t>
            </a:r>
            <a:r>
              <a:rPr sz="1050" spc="40" dirty="0">
                <a:solidFill>
                  <a:srgbClr val="333333"/>
                </a:solidFill>
                <a:latin typeface="Arial"/>
                <a:cs typeface="Arial"/>
              </a:rPr>
              <a:t>)</a:t>
            </a:r>
            <a:r>
              <a:rPr sz="1050" spc="4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40" dirty="0">
                <a:solidFill>
                  <a:srgbClr val="333333"/>
                </a:solidFill>
                <a:latin typeface="Arial"/>
                <a:cs typeface="Arial"/>
              </a:rPr>
              <a:t>T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76623" y="2202361"/>
            <a:ext cx="4128770" cy="75725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3335">
              <a:spcBef>
                <a:spcPts val="265"/>
              </a:spcBef>
            </a:pPr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#</a:t>
            </a: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10" dirty="0">
                <a:solidFill>
                  <a:srgbClr val="408080"/>
                </a:solidFill>
                <a:latin typeface="Arial"/>
                <a:cs typeface="Arial"/>
              </a:rPr>
              <a:t>calculate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05" dirty="0">
                <a:solidFill>
                  <a:srgbClr val="408080"/>
                </a:solidFill>
                <a:latin typeface="Arial"/>
                <a:cs typeface="Arial"/>
              </a:rPr>
              <a:t>signals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50" dirty="0">
                <a:solidFill>
                  <a:srgbClr val="408080"/>
                </a:solidFill>
                <a:latin typeface="Arial"/>
                <a:cs typeface="Arial"/>
              </a:rPr>
              <a:t>into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45" dirty="0">
                <a:solidFill>
                  <a:srgbClr val="408080"/>
                </a:solidFill>
                <a:latin typeface="Arial"/>
                <a:cs typeface="Arial"/>
              </a:rPr>
              <a:t>hidden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14" dirty="0">
                <a:solidFill>
                  <a:srgbClr val="408080"/>
                </a:solidFill>
                <a:latin typeface="Arial"/>
                <a:cs typeface="Arial"/>
              </a:rPr>
              <a:t>layer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165"/>
              </a:spcBef>
            </a:pPr>
            <a:r>
              <a:rPr sz="1050" spc="65" dirty="0">
                <a:solidFill>
                  <a:srgbClr val="333333"/>
                </a:solidFill>
                <a:latin typeface="Arial"/>
                <a:cs typeface="Arial"/>
              </a:rPr>
              <a:t>hidden_inputs</a:t>
            </a:r>
            <a:r>
              <a:rPr sz="1050" spc="3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40" dirty="0">
                <a:solidFill>
                  <a:srgbClr val="666666"/>
                </a:solidFill>
                <a:latin typeface="Arial"/>
                <a:cs typeface="Arial"/>
              </a:rPr>
              <a:t>=</a:t>
            </a:r>
            <a:r>
              <a:rPr sz="1050" spc="4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95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spc="95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95" dirty="0">
                <a:solidFill>
                  <a:srgbClr val="333333"/>
                </a:solidFill>
                <a:latin typeface="Arial"/>
                <a:cs typeface="Arial"/>
              </a:rPr>
              <a:t>dot(</a:t>
            </a:r>
            <a:r>
              <a:rPr sz="1050" spc="95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spc="95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95" dirty="0">
                <a:solidFill>
                  <a:srgbClr val="333333"/>
                </a:solidFill>
                <a:latin typeface="Arial"/>
                <a:cs typeface="Arial"/>
              </a:rPr>
              <a:t>wih,</a:t>
            </a:r>
            <a:r>
              <a:rPr sz="1050" spc="2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120" dirty="0">
                <a:solidFill>
                  <a:srgbClr val="333333"/>
                </a:solidFill>
                <a:latin typeface="Arial"/>
                <a:cs typeface="Arial"/>
              </a:rPr>
              <a:t>inputs)</a:t>
            </a:r>
            <a:endParaRPr sz="1050">
              <a:latin typeface="Arial"/>
              <a:cs typeface="Arial"/>
            </a:endParaRPr>
          </a:p>
          <a:p>
            <a:pPr marL="13335">
              <a:spcBef>
                <a:spcPts val="165"/>
              </a:spcBef>
            </a:pPr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#</a:t>
            </a: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10" dirty="0">
                <a:solidFill>
                  <a:srgbClr val="408080"/>
                </a:solidFill>
                <a:latin typeface="Arial"/>
                <a:cs typeface="Arial"/>
              </a:rPr>
              <a:t>calculate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the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05" dirty="0">
                <a:solidFill>
                  <a:srgbClr val="408080"/>
                </a:solidFill>
                <a:latin typeface="Arial"/>
                <a:cs typeface="Arial"/>
              </a:rPr>
              <a:t>signals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25" dirty="0">
                <a:solidFill>
                  <a:srgbClr val="408080"/>
                </a:solidFill>
                <a:latin typeface="Arial"/>
                <a:cs typeface="Arial"/>
              </a:rPr>
              <a:t>emerging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45" dirty="0">
                <a:solidFill>
                  <a:srgbClr val="408080"/>
                </a:solidFill>
                <a:latin typeface="Arial"/>
                <a:cs typeface="Arial"/>
              </a:rPr>
              <a:t>from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45" dirty="0">
                <a:solidFill>
                  <a:srgbClr val="408080"/>
                </a:solidFill>
                <a:latin typeface="Arial"/>
                <a:cs typeface="Arial"/>
              </a:rPr>
              <a:t>hidden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14" dirty="0">
                <a:solidFill>
                  <a:srgbClr val="408080"/>
                </a:solidFill>
                <a:latin typeface="Arial"/>
                <a:cs typeface="Arial"/>
              </a:rPr>
              <a:t>layer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165"/>
              </a:spcBef>
            </a:pPr>
            <a:r>
              <a:rPr sz="1050" spc="55" dirty="0">
                <a:solidFill>
                  <a:srgbClr val="333333"/>
                </a:solidFill>
                <a:latin typeface="Arial"/>
                <a:cs typeface="Arial"/>
              </a:rPr>
              <a:t>hidden_outputs</a:t>
            </a:r>
            <a:r>
              <a:rPr sz="1050" spc="3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40" dirty="0">
                <a:solidFill>
                  <a:srgbClr val="666666"/>
                </a:solidFill>
                <a:latin typeface="Arial"/>
                <a:cs typeface="Arial"/>
              </a:rPr>
              <a:t>=</a:t>
            </a:r>
            <a:r>
              <a:rPr sz="1050" spc="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11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spc="11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110" dirty="0">
                <a:solidFill>
                  <a:srgbClr val="333333"/>
                </a:solidFill>
                <a:latin typeface="Arial"/>
                <a:cs typeface="Arial"/>
              </a:rPr>
              <a:t>activation_function(hidden_inputs)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6624" y="3107237"/>
            <a:ext cx="4121785" cy="75725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3335">
              <a:spcBef>
                <a:spcPts val="265"/>
              </a:spcBef>
            </a:pPr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#</a:t>
            </a:r>
            <a:r>
              <a:rPr sz="1050" i="1" spc="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10" dirty="0">
                <a:solidFill>
                  <a:srgbClr val="408080"/>
                </a:solidFill>
                <a:latin typeface="Arial"/>
                <a:cs typeface="Arial"/>
              </a:rPr>
              <a:t>calculate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05" dirty="0">
                <a:solidFill>
                  <a:srgbClr val="408080"/>
                </a:solidFill>
                <a:latin typeface="Arial"/>
                <a:cs typeface="Arial"/>
              </a:rPr>
              <a:t>signals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50" dirty="0">
                <a:solidFill>
                  <a:srgbClr val="408080"/>
                </a:solidFill>
                <a:latin typeface="Arial"/>
                <a:cs typeface="Arial"/>
              </a:rPr>
              <a:t>into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85" dirty="0">
                <a:solidFill>
                  <a:srgbClr val="408080"/>
                </a:solidFill>
                <a:latin typeface="Arial"/>
                <a:cs typeface="Arial"/>
              </a:rPr>
              <a:t>final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output</a:t>
            </a:r>
            <a:r>
              <a:rPr sz="1050" i="1" spc="27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14" dirty="0">
                <a:solidFill>
                  <a:srgbClr val="408080"/>
                </a:solidFill>
                <a:latin typeface="Arial"/>
                <a:cs typeface="Arial"/>
              </a:rPr>
              <a:t>layer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165"/>
              </a:spcBef>
            </a:pPr>
            <a:r>
              <a:rPr sz="1050" spc="130" dirty="0">
                <a:solidFill>
                  <a:srgbClr val="333333"/>
                </a:solidFill>
                <a:latin typeface="Arial"/>
                <a:cs typeface="Arial"/>
              </a:rPr>
              <a:t>final_inputs</a:t>
            </a:r>
            <a:r>
              <a:rPr sz="1050" spc="3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40" dirty="0">
                <a:solidFill>
                  <a:srgbClr val="666666"/>
                </a:solidFill>
                <a:latin typeface="Arial"/>
                <a:cs typeface="Arial"/>
              </a:rPr>
              <a:t>=</a:t>
            </a:r>
            <a:r>
              <a:rPr sz="1050" spc="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75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spc="75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75" dirty="0">
                <a:solidFill>
                  <a:srgbClr val="333333"/>
                </a:solidFill>
                <a:latin typeface="Arial"/>
                <a:cs typeface="Arial"/>
              </a:rPr>
              <a:t>dot(</a:t>
            </a:r>
            <a:r>
              <a:rPr sz="1050" spc="75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spc="75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75" dirty="0">
                <a:solidFill>
                  <a:srgbClr val="333333"/>
                </a:solidFill>
                <a:latin typeface="Arial"/>
                <a:cs typeface="Arial"/>
              </a:rPr>
              <a:t>who,</a:t>
            </a:r>
            <a:r>
              <a:rPr sz="1050" spc="2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70" dirty="0">
                <a:solidFill>
                  <a:srgbClr val="333333"/>
                </a:solidFill>
                <a:latin typeface="Arial"/>
                <a:cs typeface="Arial"/>
              </a:rPr>
              <a:t>hidden_outputs)</a:t>
            </a:r>
            <a:endParaRPr sz="1050">
              <a:latin typeface="Arial"/>
              <a:cs typeface="Arial"/>
            </a:endParaRPr>
          </a:p>
          <a:p>
            <a:pPr marL="13335">
              <a:spcBef>
                <a:spcPts val="165"/>
              </a:spcBef>
            </a:pPr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#</a:t>
            </a:r>
            <a:r>
              <a:rPr sz="1050" i="1" spc="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10" dirty="0">
                <a:solidFill>
                  <a:srgbClr val="408080"/>
                </a:solidFill>
                <a:latin typeface="Arial"/>
                <a:cs typeface="Arial"/>
              </a:rPr>
              <a:t>calculate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the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05" dirty="0">
                <a:solidFill>
                  <a:srgbClr val="408080"/>
                </a:solidFill>
                <a:latin typeface="Arial"/>
                <a:cs typeface="Arial"/>
              </a:rPr>
              <a:t>signals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25" dirty="0">
                <a:solidFill>
                  <a:srgbClr val="408080"/>
                </a:solidFill>
                <a:latin typeface="Arial"/>
                <a:cs typeface="Arial"/>
              </a:rPr>
              <a:t>emerging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45" dirty="0">
                <a:solidFill>
                  <a:srgbClr val="408080"/>
                </a:solidFill>
                <a:latin typeface="Arial"/>
                <a:cs typeface="Arial"/>
              </a:rPr>
              <a:t>from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85" dirty="0">
                <a:solidFill>
                  <a:srgbClr val="408080"/>
                </a:solidFill>
                <a:latin typeface="Arial"/>
                <a:cs typeface="Arial"/>
              </a:rPr>
              <a:t>final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output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14" dirty="0">
                <a:solidFill>
                  <a:srgbClr val="408080"/>
                </a:solidFill>
                <a:latin typeface="Arial"/>
                <a:cs typeface="Arial"/>
              </a:rPr>
              <a:t>layer</a:t>
            </a:r>
            <a:endParaRPr sz="1050">
              <a:latin typeface="Arial"/>
              <a:cs typeface="Arial"/>
            </a:endParaRPr>
          </a:p>
          <a:p>
            <a:pPr marL="12700">
              <a:spcBef>
                <a:spcPts val="165"/>
              </a:spcBef>
            </a:pPr>
            <a:r>
              <a:rPr sz="1050" spc="110" dirty="0">
                <a:solidFill>
                  <a:srgbClr val="333333"/>
                </a:solidFill>
                <a:latin typeface="Arial"/>
                <a:cs typeface="Arial"/>
              </a:rPr>
              <a:t>final_outputs</a:t>
            </a:r>
            <a:r>
              <a:rPr sz="1050" spc="3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40" dirty="0">
                <a:solidFill>
                  <a:srgbClr val="666666"/>
                </a:solidFill>
                <a:latin typeface="Arial"/>
                <a:cs typeface="Arial"/>
              </a:rPr>
              <a:t>=</a:t>
            </a:r>
            <a:r>
              <a:rPr sz="1050" spc="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13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spc="13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130" dirty="0">
                <a:solidFill>
                  <a:srgbClr val="333333"/>
                </a:solidFill>
                <a:latin typeface="Arial"/>
                <a:cs typeface="Arial"/>
              </a:rPr>
              <a:t>activation_function(final_inputs)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90950" y="4012110"/>
            <a:ext cx="7207250" cy="21971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98805">
              <a:spcBef>
                <a:spcPts val="265"/>
              </a:spcBef>
            </a:pPr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#</a:t>
            </a:r>
            <a:r>
              <a:rPr sz="1050" i="1" spc="1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output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14" dirty="0">
                <a:solidFill>
                  <a:srgbClr val="408080"/>
                </a:solidFill>
                <a:latin typeface="Arial"/>
                <a:cs typeface="Arial"/>
              </a:rPr>
              <a:t>layer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25" dirty="0">
                <a:solidFill>
                  <a:srgbClr val="408080"/>
                </a:solidFill>
                <a:latin typeface="Arial"/>
                <a:cs typeface="Arial"/>
              </a:rPr>
              <a:t>error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95" dirty="0">
                <a:solidFill>
                  <a:srgbClr val="408080"/>
                </a:solidFill>
                <a:latin typeface="Arial"/>
                <a:cs typeface="Arial"/>
              </a:rPr>
              <a:t>is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the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35" dirty="0">
                <a:solidFill>
                  <a:srgbClr val="408080"/>
                </a:solidFill>
                <a:latin typeface="Arial"/>
                <a:cs typeface="Arial"/>
              </a:rPr>
              <a:t>(target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225" dirty="0">
                <a:solidFill>
                  <a:srgbClr val="408080"/>
                </a:solidFill>
                <a:latin typeface="Arial"/>
                <a:cs typeface="Arial"/>
              </a:rPr>
              <a:t>-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20" dirty="0">
                <a:solidFill>
                  <a:srgbClr val="408080"/>
                </a:solidFill>
                <a:latin typeface="Arial"/>
                <a:cs typeface="Arial"/>
              </a:rPr>
              <a:t>actual)</a:t>
            </a:r>
            <a:endParaRPr sz="1050">
              <a:latin typeface="Arial"/>
              <a:cs typeface="Arial"/>
            </a:endParaRPr>
          </a:p>
          <a:p>
            <a:pPr marL="598170">
              <a:spcBef>
                <a:spcPts val="165"/>
              </a:spcBef>
            </a:pPr>
            <a:r>
              <a:rPr sz="1050" spc="90" dirty="0">
                <a:solidFill>
                  <a:srgbClr val="333333"/>
                </a:solidFill>
                <a:latin typeface="Arial"/>
                <a:cs typeface="Arial"/>
              </a:rPr>
              <a:t>output_errors</a:t>
            </a:r>
            <a:r>
              <a:rPr sz="1050" spc="3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40" dirty="0">
                <a:solidFill>
                  <a:srgbClr val="666666"/>
                </a:solidFill>
                <a:latin typeface="Arial"/>
                <a:cs typeface="Arial"/>
              </a:rPr>
              <a:t>=</a:t>
            </a:r>
            <a:r>
              <a:rPr sz="1050" spc="4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110" dirty="0">
                <a:solidFill>
                  <a:srgbClr val="333333"/>
                </a:solidFill>
                <a:latin typeface="Arial"/>
                <a:cs typeface="Arial"/>
              </a:rPr>
              <a:t>targets</a:t>
            </a:r>
            <a:r>
              <a:rPr sz="1050" spc="2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225" dirty="0">
                <a:solidFill>
                  <a:srgbClr val="666666"/>
                </a:solidFill>
                <a:latin typeface="Arial"/>
                <a:cs typeface="Arial"/>
              </a:rPr>
              <a:t>-</a:t>
            </a:r>
            <a:r>
              <a:rPr sz="1050" spc="28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110" dirty="0">
                <a:solidFill>
                  <a:srgbClr val="333333"/>
                </a:solidFill>
                <a:latin typeface="Arial"/>
                <a:cs typeface="Arial"/>
              </a:rPr>
              <a:t>final_outputs</a:t>
            </a:r>
            <a:endParaRPr sz="1050">
              <a:latin typeface="Arial"/>
              <a:cs typeface="Arial"/>
            </a:endParaRPr>
          </a:p>
          <a:p>
            <a:pPr marL="598805">
              <a:spcBef>
                <a:spcPts val="165"/>
              </a:spcBef>
            </a:pPr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#</a:t>
            </a:r>
            <a:r>
              <a:rPr sz="1050" i="1" spc="1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45" dirty="0">
                <a:solidFill>
                  <a:srgbClr val="408080"/>
                </a:solidFill>
                <a:latin typeface="Arial"/>
                <a:cs typeface="Arial"/>
              </a:rPr>
              <a:t>hidden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14" dirty="0">
                <a:solidFill>
                  <a:srgbClr val="408080"/>
                </a:solidFill>
                <a:latin typeface="Arial"/>
                <a:cs typeface="Arial"/>
              </a:rPr>
              <a:t>layer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25" dirty="0">
                <a:solidFill>
                  <a:srgbClr val="408080"/>
                </a:solidFill>
                <a:latin typeface="Arial"/>
                <a:cs typeface="Arial"/>
              </a:rPr>
              <a:t>error</a:t>
            </a:r>
            <a:r>
              <a:rPr sz="1050" i="1" spc="29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95" dirty="0">
                <a:solidFill>
                  <a:srgbClr val="408080"/>
                </a:solidFill>
                <a:latin typeface="Arial"/>
                <a:cs typeface="Arial"/>
              </a:rPr>
              <a:t>is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the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05" dirty="0">
                <a:solidFill>
                  <a:srgbClr val="408080"/>
                </a:solidFill>
                <a:latin typeface="Arial"/>
                <a:cs typeface="Arial"/>
              </a:rPr>
              <a:t>output_errors,</a:t>
            </a:r>
            <a:r>
              <a:rPr sz="1050" i="1" spc="29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95" dirty="0">
                <a:solidFill>
                  <a:srgbClr val="408080"/>
                </a:solidFill>
                <a:latin typeface="Arial"/>
                <a:cs typeface="Arial"/>
              </a:rPr>
              <a:t>split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20" dirty="0">
                <a:solidFill>
                  <a:srgbClr val="408080"/>
                </a:solidFill>
                <a:latin typeface="Arial"/>
                <a:cs typeface="Arial"/>
              </a:rPr>
              <a:t>by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90" dirty="0">
                <a:solidFill>
                  <a:srgbClr val="408080"/>
                </a:solidFill>
                <a:latin typeface="Arial"/>
                <a:cs typeface="Arial"/>
              </a:rPr>
              <a:t>weights,</a:t>
            </a:r>
            <a:r>
              <a:rPr sz="1050" i="1" spc="29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20" dirty="0">
                <a:solidFill>
                  <a:srgbClr val="408080"/>
                </a:solidFill>
                <a:latin typeface="Arial"/>
                <a:cs typeface="Arial"/>
              </a:rPr>
              <a:t>recombined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35" dirty="0">
                <a:solidFill>
                  <a:srgbClr val="408080"/>
                </a:solidFill>
                <a:latin typeface="Arial"/>
                <a:cs typeface="Arial"/>
              </a:rPr>
              <a:t>at</a:t>
            </a:r>
            <a:r>
              <a:rPr sz="1050" i="1" spc="29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45" dirty="0">
                <a:solidFill>
                  <a:srgbClr val="408080"/>
                </a:solidFill>
                <a:latin typeface="Arial"/>
                <a:cs typeface="Arial"/>
              </a:rPr>
              <a:t>hidden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dirty="0">
                <a:solidFill>
                  <a:srgbClr val="408080"/>
                </a:solidFill>
                <a:latin typeface="Arial"/>
                <a:cs typeface="Arial"/>
              </a:rPr>
              <a:t>nodes</a:t>
            </a:r>
            <a:endParaRPr sz="1050">
              <a:latin typeface="Arial"/>
              <a:cs typeface="Arial"/>
            </a:endParaRPr>
          </a:p>
          <a:p>
            <a:pPr marL="598170">
              <a:spcBef>
                <a:spcPts val="165"/>
              </a:spcBef>
            </a:pPr>
            <a:r>
              <a:rPr sz="1050" spc="70" dirty="0">
                <a:solidFill>
                  <a:srgbClr val="333333"/>
                </a:solidFill>
                <a:latin typeface="Arial"/>
                <a:cs typeface="Arial"/>
              </a:rPr>
              <a:t>hidden_errors</a:t>
            </a:r>
            <a:r>
              <a:rPr sz="1050" spc="3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40" dirty="0">
                <a:solidFill>
                  <a:srgbClr val="666666"/>
                </a:solidFill>
                <a:latin typeface="Arial"/>
                <a:cs typeface="Arial"/>
              </a:rPr>
              <a:t>=</a:t>
            </a:r>
            <a:r>
              <a:rPr sz="1050" spc="4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80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spc="8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80" dirty="0">
                <a:solidFill>
                  <a:srgbClr val="333333"/>
                </a:solidFill>
                <a:latin typeface="Arial"/>
                <a:cs typeface="Arial"/>
              </a:rPr>
              <a:t>dot(</a:t>
            </a:r>
            <a:r>
              <a:rPr sz="1050" spc="8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spc="8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80" dirty="0">
                <a:solidFill>
                  <a:srgbClr val="333333"/>
                </a:solidFill>
                <a:latin typeface="Arial"/>
                <a:cs typeface="Arial"/>
              </a:rPr>
              <a:t>who</a:t>
            </a:r>
            <a:r>
              <a:rPr sz="1050" spc="8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80" dirty="0">
                <a:solidFill>
                  <a:srgbClr val="333333"/>
                </a:solidFill>
                <a:latin typeface="Arial"/>
                <a:cs typeface="Arial"/>
              </a:rPr>
              <a:t>T,</a:t>
            </a:r>
            <a:r>
              <a:rPr sz="1050" spc="28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100" dirty="0">
                <a:solidFill>
                  <a:srgbClr val="333333"/>
                </a:solidFill>
                <a:latin typeface="Arial"/>
                <a:cs typeface="Arial"/>
              </a:rPr>
              <a:t>output_errors)</a:t>
            </a:r>
            <a:endParaRPr sz="105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350">
              <a:latin typeface="Arial"/>
              <a:cs typeface="Arial"/>
            </a:endParaRPr>
          </a:p>
          <a:p>
            <a:pPr marL="598805"/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#</a:t>
            </a:r>
            <a:r>
              <a:rPr sz="1050" i="1" spc="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35" dirty="0">
                <a:solidFill>
                  <a:srgbClr val="408080"/>
                </a:solidFill>
                <a:latin typeface="Arial"/>
                <a:cs typeface="Arial"/>
              </a:rPr>
              <a:t>update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the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60" dirty="0">
                <a:solidFill>
                  <a:srgbClr val="408080"/>
                </a:solidFill>
                <a:latin typeface="Arial"/>
                <a:cs typeface="Arial"/>
              </a:rPr>
              <a:t>weights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65" dirty="0">
                <a:solidFill>
                  <a:srgbClr val="408080"/>
                </a:solidFill>
                <a:latin typeface="Arial"/>
                <a:cs typeface="Arial"/>
              </a:rPr>
              <a:t>for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the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50" dirty="0">
                <a:solidFill>
                  <a:srgbClr val="408080"/>
                </a:solidFill>
                <a:latin typeface="Arial"/>
                <a:cs typeface="Arial"/>
              </a:rPr>
              <a:t>links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5" dirty="0">
                <a:solidFill>
                  <a:srgbClr val="408080"/>
                </a:solidFill>
                <a:latin typeface="Arial"/>
                <a:cs typeface="Arial"/>
              </a:rPr>
              <a:t>between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the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45" dirty="0">
                <a:solidFill>
                  <a:srgbClr val="408080"/>
                </a:solidFill>
                <a:latin typeface="Arial"/>
                <a:cs typeface="Arial"/>
              </a:rPr>
              <a:t>hidden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and</a:t>
            </a:r>
            <a:r>
              <a:rPr sz="1050" i="1" spc="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output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05" dirty="0">
                <a:solidFill>
                  <a:srgbClr val="408080"/>
                </a:solidFill>
                <a:latin typeface="Arial"/>
                <a:cs typeface="Arial"/>
              </a:rPr>
              <a:t>layers</a:t>
            </a:r>
            <a:endParaRPr sz="1050">
              <a:latin typeface="Arial"/>
              <a:cs typeface="Arial"/>
            </a:endParaRPr>
          </a:p>
          <a:p>
            <a:pPr marL="12700" marR="151130" indent="586105">
              <a:lnSpc>
                <a:spcPct val="113100"/>
              </a:lnSpc>
            </a:pPr>
            <a:r>
              <a:rPr sz="1050" spc="90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spc="9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90" dirty="0">
                <a:solidFill>
                  <a:srgbClr val="333333"/>
                </a:solidFill>
                <a:latin typeface="Arial"/>
                <a:cs typeface="Arial"/>
              </a:rPr>
              <a:t>who</a:t>
            </a:r>
            <a:r>
              <a:rPr sz="1050" spc="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40" dirty="0">
                <a:solidFill>
                  <a:srgbClr val="666666"/>
                </a:solidFill>
                <a:latin typeface="Arial"/>
                <a:cs typeface="Arial"/>
              </a:rPr>
              <a:t>+=</a:t>
            </a:r>
            <a:r>
              <a:rPr sz="1050" spc="-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215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spc="215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215" dirty="0">
                <a:solidFill>
                  <a:srgbClr val="333333"/>
                </a:solidFill>
                <a:latin typeface="Arial"/>
                <a:cs typeface="Arial"/>
              </a:rPr>
              <a:t>lr </a:t>
            </a:r>
            <a:r>
              <a:rPr sz="1050" spc="165" dirty="0">
                <a:solidFill>
                  <a:srgbClr val="666666"/>
                </a:solidFill>
                <a:latin typeface="Arial"/>
                <a:cs typeface="Arial"/>
              </a:rPr>
              <a:t>* </a:t>
            </a:r>
            <a:r>
              <a:rPr sz="1050" spc="75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spc="75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75" dirty="0">
                <a:solidFill>
                  <a:srgbClr val="333333"/>
                </a:solidFill>
                <a:latin typeface="Arial"/>
                <a:cs typeface="Arial"/>
              </a:rPr>
              <a:t>dot((output_errors</a:t>
            </a:r>
            <a:r>
              <a:rPr sz="1050" spc="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165" dirty="0">
                <a:solidFill>
                  <a:srgbClr val="666666"/>
                </a:solidFill>
                <a:latin typeface="Arial"/>
                <a:cs typeface="Arial"/>
              </a:rPr>
              <a:t>* </a:t>
            </a:r>
            <a:r>
              <a:rPr sz="1050" spc="110" dirty="0">
                <a:solidFill>
                  <a:srgbClr val="333333"/>
                </a:solidFill>
                <a:latin typeface="Arial"/>
                <a:cs typeface="Arial"/>
              </a:rPr>
              <a:t>final_outputs</a:t>
            </a:r>
            <a:r>
              <a:rPr sz="1050" spc="114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165" dirty="0">
                <a:solidFill>
                  <a:srgbClr val="666666"/>
                </a:solidFill>
                <a:latin typeface="Arial"/>
                <a:cs typeface="Arial"/>
              </a:rPr>
              <a:t>* </a:t>
            </a:r>
            <a:r>
              <a:rPr sz="1050" spc="120" dirty="0">
                <a:solidFill>
                  <a:srgbClr val="333333"/>
                </a:solidFill>
                <a:latin typeface="Arial"/>
                <a:cs typeface="Arial"/>
              </a:rPr>
              <a:t>(</a:t>
            </a:r>
            <a:r>
              <a:rPr sz="1050" spc="120" dirty="0">
                <a:solidFill>
                  <a:srgbClr val="666666"/>
                </a:solidFill>
                <a:latin typeface="Arial"/>
                <a:cs typeface="Arial"/>
              </a:rPr>
              <a:t>1.0</a:t>
            </a:r>
            <a:r>
              <a:rPr sz="1050" spc="1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225" dirty="0">
                <a:solidFill>
                  <a:srgbClr val="666666"/>
                </a:solidFill>
                <a:latin typeface="Arial"/>
                <a:cs typeface="Arial"/>
              </a:rPr>
              <a:t>- </a:t>
            </a:r>
            <a:r>
              <a:rPr sz="1050" spc="135" dirty="0">
                <a:solidFill>
                  <a:srgbClr val="333333"/>
                </a:solidFill>
                <a:latin typeface="Arial"/>
                <a:cs typeface="Arial"/>
              </a:rPr>
              <a:t>final_outputs)), </a:t>
            </a:r>
            <a:r>
              <a:rPr sz="1050" spc="-2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60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spc="60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60" dirty="0">
                <a:solidFill>
                  <a:srgbClr val="333333"/>
                </a:solidFill>
                <a:latin typeface="Arial"/>
                <a:cs typeface="Arial"/>
              </a:rPr>
              <a:t>transpose(hidden_outputs))</a:t>
            </a:r>
            <a:endParaRPr sz="105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350">
              <a:latin typeface="Arial"/>
              <a:cs typeface="Arial"/>
            </a:endParaRPr>
          </a:p>
          <a:p>
            <a:pPr marL="598805"/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#</a:t>
            </a:r>
            <a:r>
              <a:rPr sz="1050" i="1" spc="1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35" dirty="0">
                <a:solidFill>
                  <a:srgbClr val="408080"/>
                </a:solidFill>
                <a:latin typeface="Arial"/>
                <a:cs typeface="Arial"/>
              </a:rPr>
              <a:t>update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the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60" dirty="0">
                <a:solidFill>
                  <a:srgbClr val="408080"/>
                </a:solidFill>
                <a:latin typeface="Arial"/>
                <a:cs typeface="Arial"/>
              </a:rPr>
              <a:t>weights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65" dirty="0">
                <a:solidFill>
                  <a:srgbClr val="408080"/>
                </a:solidFill>
                <a:latin typeface="Arial"/>
                <a:cs typeface="Arial"/>
              </a:rPr>
              <a:t>for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the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50" dirty="0">
                <a:solidFill>
                  <a:srgbClr val="408080"/>
                </a:solidFill>
                <a:latin typeface="Arial"/>
                <a:cs typeface="Arial"/>
              </a:rPr>
              <a:t>links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5" dirty="0">
                <a:solidFill>
                  <a:srgbClr val="408080"/>
                </a:solidFill>
                <a:latin typeface="Arial"/>
                <a:cs typeface="Arial"/>
              </a:rPr>
              <a:t>between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85" dirty="0">
                <a:solidFill>
                  <a:srgbClr val="408080"/>
                </a:solidFill>
                <a:latin typeface="Arial"/>
                <a:cs typeface="Arial"/>
              </a:rPr>
              <a:t>the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14" dirty="0">
                <a:solidFill>
                  <a:srgbClr val="408080"/>
                </a:solidFill>
                <a:latin typeface="Arial"/>
                <a:cs typeface="Arial"/>
              </a:rPr>
              <a:t>input</a:t>
            </a:r>
            <a:r>
              <a:rPr sz="1050" i="1" spc="28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-10" dirty="0">
                <a:solidFill>
                  <a:srgbClr val="408080"/>
                </a:solidFill>
                <a:latin typeface="Arial"/>
                <a:cs typeface="Arial"/>
              </a:rPr>
              <a:t>and</a:t>
            </a:r>
            <a:r>
              <a:rPr sz="1050" i="1" spc="5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45" dirty="0">
                <a:solidFill>
                  <a:srgbClr val="408080"/>
                </a:solidFill>
                <a:latin typeface="Arial"/>
                <a:cs typeface="Arial"/>
              </a:rPr>
              <a:t>hidden</a:t>
            </a:r>
            <a:r>
              <a:rPr sz="1050" i="1" spc="280" dirty="0">
                <a:solidFill>
                  <a:srgbClr val="408080"/>
                </a:solidFill>
                <a:latin typeface="Arial"/>
                <a:cs typeface="Arial"/>
              </a:rPr>
              <a:t> </a:t>
            </a:r>
            <a:r>
              <a:rPr sz="1050" i="1" spc="105" dirty="0">
                <a:solidFill>
                  <a:srgbClr val="408080"/>
                </a:solidFill>
                <a:latin typeface="Arial"/>
                <a:cs typeface="Arial"/>
              </a:rPr>
              <a:t>layers</a:t>
            </a:r>
            <a:endParaRPr sz="1050">
              <a:latin typeface="Arial"/>
              <a:cs typeface="Arial"/>
            </a:endParaRPr>
          </a:p>
          <a:p>
            <a:pPr marL="12700" marR="5080" indent="586105">
              <a:lnSpc>
                <a:spcPct val="113100"/>
              </a:lnSpc>
            </a:pPr>
            <a:r>
              <a:rPr sz="1050" spc="135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spc="135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135" dirty="0">
                <a:solidFill>
                  <a:srgbClr val="333333"/>
                </a:solidFill>
                <a:latin typeface="Arial"/>
                <a:cs typeface="Arial"/>
              </a:rPr>
              <a:t>wih</a:t>
            </a:r>
            <a:r>
              <a:rPr sz="1050" spc="1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-40" dirty="0">
                <a:solidFill>
                  <a:srgbClr val="666666"/>
                </a:solidFill>
                <a:latin typeface="Arial"/>
                <a:cs typeface="Arial"/>
              </a:rPr>
              <a:t>+=</a:t>
            </a:r>
            <a:r>
              <a:rPr sz="1050" spc="-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215" dirty="0">
                <a:solidFill>
                  <a:srgbClr val="008000"/>
                </a:solidFill>
                <a:latin typeface="Arial"/>
                <a:cs typeface="Arial"/>
              </a:rPr>
              <a:t>self</a:t>
            </a:r>
            <a:r>
              <a:rPr sz="1050" spc="215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215" dirty="0">
                <a:solidFill>
                  <a:srgbClr val="333333"/>
                </a:solidFill>
                <a:latin typeface="Arial"/>
                <a:cs typeface="Arial"/>
              </a:rPr>
              <a:t>lr </a:t>
            </a:r>
            <a:r>
              <a:rPr sz="1050" spc="165" dirty="0">
                <a:solidFill>
                  <a:srgbClr val="666666"/>
                </a:solidFill>
                <a:latin typeface="Arial"/>
                <a:cs typeface="Arial"/>
              </a:rPr>
              <a:t>* </a:t>
            </a:r>
            <a:r>
              <a:rPr sz="1050" spc="65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spc="65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65" dirty="0">
                <a:solidFill>
                  <a:srgbClr val="333333"/>
                </a:solidFill>
                <a:latin typeface="Arial"/>
                <a:cs typeface="Arial"/>
              </a:rPr>
              <a:t>dot((hidden_errors</a:t>
            </a:r>
            <a:r>
              <a:rPr sz="105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165" dirty="0">
                <a:solidFill>
                  <a:srgbClr val="666666"/>
                </a:solidFill>
                <a:latin typeface="Arial"/>
                <a:cs typeface="Arial"/>
              </a:rPr>
              <a:t>* </a:t>
            </a:r>
            <a:r>
              <a:rPr sz="1050" spc="55" dirty="0">
                <a:solidFill>
                  <a:srgbClr val="333333"/>
                </a:solidFill>
                <a:latin typeface="Arial"/>
                <a:cs typeface="Arial"/>
              </a:rPr>
              <a:t>hidden_outputs</a:t>
            </a:r>
            <a:r>
              <a:rPr sz="1050" spc="6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165" dirty="0">
                <a:solidFill>
                  <a:srgbClr val="666666"/>
                </a:solidFill>
                <a:latin typeface="Arial"/>
                <a:cs typeface="Arial"/>
              </a:rPr>
              <a:t>* </a:t>
            </a:r>
            <a:r>
              <a:rPr sz="1050" spc="120" dirty="0">
                <a:solidFill>
                  <a:srgbClr val="333333"/>
                </a:solidFill>
                <a:latin typeface="Arial"/>
                <a:cs typeface="Arial"/>
              </a:rPr>
              <a:t>(</a:t>
            </a:r>
            <a:r>
              <a:rPr sz="1050" spc="120" dirty="0">
                <a:solidFill>
                  <a:srgbClr val="666666"/>
                </a:solidFill>
                <a:latin typeface="Arial"/>
                <a:cs typeface="Arial"/>
              </a:rPr>
              <a:t>1.0</a:t>
            </a:r>
            <a:r>
              <a:rPr sz="1050" spc="12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050" spc="225" dirty="0">
                <a:solidFill>
                  <a:srgbClr val="666666"/>
                </a:solidFill>
                <a:latin typeface="Arial"/>
                <a:cs typeface="Arial"/>
              </a:rPr>
              <a:t>- </a:t>
            </a:r>
            <a:r>
              <a:rPr sz="1050" spc="90" dirty="0">
                <a:solidFill>
                  <a:srgbClr val="333333"/>
                </a:solidFill>
                <a:latin typeface="Arial"/>
                <a:cs typeface="Arial"/>
              </a:rPr>
              <a:t>hidden_outputs)), </a:t>
            </a:r>
            <a:r>
              <a:rPr sz="1050" spc="-2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50" spc="75" dirty="0">
                <a:solidFill>
                  <a:srgbClr val="333333"/>
                </a:solidFill>
                <a:latin typeface="Arial"/>
                <a:cs typeface="Arial"/>
              </a:rPr>
              <a:t>numpy</a:t>
            </a:r>
            <a:r>
              <a:rPr sz="1050" spc="75" dirty="0">
                <a:solidFill>
                  <a:srgbClr val="666666"/>
                </a:solidFill>
                <a:latin typeface="Arial"/>
                <a:cs typeface="Arial"/>
              </a:rPr>
              <a:t>.</a:t>
            </a:r>
            <a:r>
              <a:rPr sz="1050" spc="75" dirty="0">
                <a:solidFill>
                  <a:srgbClr val="333333"/>
                </a:solidFill>
                <a:latin typeface="Arial"/>
                <a:cs typeface="Arial"/>
              </a:rPr>
              <a:t>transpose(inputs))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77481" y="6385742"/>
            <a:ext cx="318770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050" b="1" spc="-30" dirty="0">
                <a:solidFill>
                  <a:srgbClr val="008000"/>
                </a:solidFill>
                <a:latin typeface="Arial"/>
                <a:cs typeface="Arial"/>
              </a:rPr>
              <a:t>pass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35959" y="3121638"/>
            <a:ext cx="179933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4A86E7"/>
                </a:solidFill>
                <a:latin typeface="Arial"/>
                <a:cs typeface="Arial"/>
              </a:rPr>
              <a:t>output layer errors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12281" y="3682038"/>
            <a:ext cx="178900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4A86E7"/>
                </a:solidFill>
                <a:latin typeface="Arial"/>
                <a:cs typeface="Arial"/>
              </a:rPr>
              <a:t>hidden layer errors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65301" y="1863237"/>
            <a:ext cx="7617459" cy="4558030"/>
            <a:chOff x="741300" y="1863237"/>
            <a:chExt cx="7617459" cy="4558030"/>
          </a:xfrm>
        </p:grpSpPr>
        <p:sp>
          <p:nvSpPr>
            <p:cNvPr id="12" name="object 12"/>
            <p:cNvSpPr/>
            <p:nvPr/>
          </p:nvSpPr>
          <p:spPr>
            <a:xfrm>
              <a:off x="5213809" y="3430467"/>
              <a:ext cx="3135630" cy="2981325"/>
            </a:xfrm>
            <a:custGeom>
              <a:avLst/>
              <a:gdLst/>
              <a:ahLst/>
              <a:cxnLst/>
              <a:rect l="l" t="t" r="r" b="b"/>
              <a:pathLst>
                <a:path w="3135629" h="2981325">
                  <a:moveTo>
                    <a:pt x="1312235" y="0"/>
                  </a:moveTo>
                  <a:lnTo>
                    <a:pt x="1264592" y="13444"/>
                  </a:lnTo>
                  <a:lnTo>
                    <a:pt x="1217889" y="29255"/>
                  </a:lnTo>
                  <a:lnTo>
                    <a:pt x="1172079" y="47284"/>
                  </a:lnTo>
                  <a:lnTo>
                    <a:pt x="1127116" y="67383"/>
                  </a:lnTo>
                  <a:lnTo>
                    <a:pt x="1082953" y="89404"/>
                  </a:lnTo>
                  <a:lnTo>
                    <a:pt x="1039543" y="113197"/>
                  </a:lnTo>
                  <a:lnTo>
                    <a:pt x="996839" y="138616"/>
                  </a:lnTo>
                  <a:lnTo>
                    <a:pt x="954796" y="165512"/>
                  </a:lnTo>
                  <a:lnTo>
                    <a:pt x="913366" y="193735"/>
                  </a:lnTo>
                  <a:lnTo>
                    <a:pt x="872503" y="223139"/>
                  </a:lnTo>
                  <a:lnTo>
                    <a:pt x="832160" y="253574"/>
                  </a:lnTo>
                  <a:lnTo>
                    <a:pt x="792291" y="284893"/>
                  </a:lnTo>
                  <a:lnTo>
                    <a:pt x="752849" y="316947"/>
                  </a:lnTo>
                  <a:lnTo>
                    <a:pt x="713787" y="349588"/>
                  </a:lnTo>
                  <a:lnTo>
                    <a:pt x="675059" y="382667"/>
                  </a:lnTo>
                  <a:lnTo>
                    <a:pt x="636617" y="416037"/>
                  </a:lnTo>
                  <a:lnTo>
                    <a:pt x="598417" y="449548"/>
                  </a:lnTo>
                  <a:lnTo>
                    <a:pt x="560410" y="483053"/>
                  </a:lnTo>
                  <a:lnTo>
                    <a:pt x="522550" y="516404"/>
                  </a:lnTo>
                  <a:lnTo>
                    <a:pt x="484791" y="549451"/>
                  </a:lnTo>
                  <a:lnTo>
                    <a:pt x="447086" y="582047"/>
                  </a:lnTo>
                  <a:lnTo>
                    <a:pt x="406253" y="612279"/>
                  </a:lnTo>
                  <a:lnTo>
                    <a:pt x="362079" y="637535"/>
                  </a:lnTo>
                  <a:lnTo>
                    <a:pt x="315668" y="659453"/>
                  </a:lnTo>
                  <a:lnTo>
                    <a:pt x="268121" y="679670"/>
                  </a:lnTo>
                  <a:lnTo>
                    <a:pt x="220541" y="699823"/>
                  </a:lnTo>
                  <a:lnTo>
                    <a:pt x="174032" y="721550"/>
                  </a:lnTo>
                  <a:lnTo>
                    <a:pt x="140295" y="739860"/>
                  </a:lnTo>
                  <a:lnTo>
                    <a:pt x="107543" y="759969"/>
                  </a:lnTo>
                  <a:lnTo>
                    <a:pt x="75736" y="781582"/>
                  </a:lnTo>
                  <a:lnTo>
                    <a:pt x="44833" y="804405"/>
                  </a:lnTo>
                  <a:lnTo>
                    <a:pt x="31542" y="813494"/>
                  </a:lnTo>
                  <a:lnTo>
                    <a:pt x="15266" y="822806"/>
                  </a:lnTo>
                  <a:lnTo>
                    <a:pt x="2564" y="827489"/>
                  </a:lnTo>
                  <a:lnTo>
                    <a:pt x="0" y="822689"/>
                  </a:lnTo>
                  <a:lnTo>
                    <a:pt x="26544" y="777742"/>
                  </a:lnTo>
                  <a:lnTo>
                    <a:pt x="62400" y="738646"/>
                  </a:lnTo>
                  <a:lnTo>
                    <a:pt x="103212" y="703187"/>
                  </a:lnTo>
                  <a:lnTo>
                    <a:pt x="144622" y="669154"/>
                  </a:lnTo>
                  <a:lnTo>
                    <a:pt x="182168" y="648511"/>
                  </a:lnTo>
                  <a:lnTo>
                    <a:pt x="230217" y="630296"/>
                  </a:lnTo>
                  <a:lnTo>
                    <a:pt x="264440" y="618691"/>
                  </a:lnTo>
                  <a:lnTo>
                    <a:pt x="260512" y="617876"/>
                  </a:lnTo>
                  <a:lnTo>
                    <a:pt x="213829" y="632950"/>
                  </a:lnTo>
                  <a:lnTo>
                    <a:pt x="170529" y="657895"/>
                  </a:lnTo>
                  <a:lnTo>
                    <a:pt x="131492" y="690000"/>
                  </a:lnTo>
                  <a:lnTo>
                    <a:pt x="97601" y="726553"/>
                  </a:lnTo>
                  <a:lnTo>
                    <a:pt x="76573" y="748705"/>
                  </a:lnTo>
                  <a:lnTo>
                    <a:pt x="52029" y="773924"/>
                  </a:lnTo>
                  <a:lnTo>
                    <a:pt x="37079" y="794921"/>
                  </a:lnTo>
                  <a:lnTo>
                    <a:pt x="44833" y="804405"/>
                  </a:lnTo>
                  <a:lnTo>
                    <a:pt x="98979" y="801595"/>
                  </a:lnTo>
                  <a:lnTo>
                    <a:pt x="152564" y="790462"/>
                  </a:lnTo>
                  <a:lnTo>
                    <a:pt x="205924" y="775999"/>
                  </a:lnTo>
                  <a:lnTo>
                    <a:pt x="259397" y="763201"/>
                  </a:lnTo>
                  <a:lnTo>
                    <a:pt x="297875" y="755812"/>
                  </a:lnTo>
                  <a:lnTo>
                    <a:pt x="343348" y="747079"/>
                  </a:lnTo>
                  <a:lnTo>
                    <a:pt x="374830" y="741033"/>
                  </a:lnTo>
                  <a:lnTo>
                    <a:pt x="371332" y="741705"/>
                  </a:lnTo>
                  <a:lnTo>
                    <a:pt x="320026" y="751558"/>
                  </a:lnTo>
                  <a:lnTo>
                    <a:pt x="268719" y="761411"/>
                  </a:lnTo>
                  <a:lnTo>
                    <a:pt x="217413" y="771263"/>
                  </a:lnTo>
                  <a:lnTo>
                    <a:pt x="166106" y="781116"/>
                  </a:lnTo>
                  <a:lnTo>
                    <a:pt x="114799" y="790969"/>
                  </a:lnTo>
                  <a:lnTo>
                    <a:pt x="63493" y="800822"/>
                  </a:lnTo>
                </a:path>
                <a:path w="3135629" h="2981325">
                  <a:moveTo>
                    <a:pt x="1837947" y="574020"/>
                  </a:moveTo>
                  <a:lnTo>
                    <a:pt x="1812959" y="611281"/>
                  </a:lnTo>
                  <a:lnTo>
                    <a:pt x="1781750" y="644469"/>
                  </a:lnTo>
                  <a:lnTo>
                    <a:pt x="1745756" y="674426"/>
                  </a:lnTo>
                  <a:lnTo>
                    <a:pt x="1706414" y="701997"/>
                  </a:lnTo>
                  <a:lnTo>
                    <a:pt x="1665161" y="728026"/>
                  </a:lnTo>
                  <a:lnTo>
                    <a:pt x="1623435" y="753357"/>
                  </a:lnTo>
                  <a:lnTo>
                    <a:pt x="1582671" y="778832"/>
                  </a:lnTo>
                  <a:lnTo>
                    <a:pt x="1552341" y="804095"/>
                  </a:lnTo>
                  <a:lnTo>
                    <a:pt x="1518779" y="838412"/>
                  </a:lnTo>
                  <a:lnTo>
                    <a:pt x="1485596" y="873135"/>
                  </a:lnTo>
                  <a:lnTo>
                    <a:pt x="1456401" y="899616"/>
                  </a:lnTo>
                  <a:lnTo>
                    <a:pt x="1434806" y="909206"/>
                  </a:lnTo>
                  <a:lnTo>
                    <a:pt x="1424420" y="893256"/>
                  </a:lnTo>
                  <a:lnTo>
                    <a:pt x="1427681" y="855355"/>
                  </a:lnTo>
                  <a:lnTo>
                    <a:pt x="1440531" y="809102"/>
                  </a:lnTo>
                  <a:lnTo>
                    <a:pt x="1457120" y="763381"/>
                  </a:lnTo>
                  <a:lnTo>
                    <a:pt x="1471599" y="727078"/>
                  </a:lnTo>
                  <a:lnTo>
                    <a:pt x="1478117" y="709075"/>
                  </a:lnTo>
                  <a:lnTo>
                    <a:pt x="1470825" y="718256"/>
                  </a:lnTo>
                  <a:lnTo>
                    <a:pt x="1450463" y="752794"/>
                  </a:lnTo>
                  <a:lnTo>
                    <a:pt x="1433499" y="792109"/>
                  </a:lnTo>
                  <a:lnTo>
                    <a:pt x="1429992" y="829202"/>
                  </a:lnTo>
                  <a:lnTo>
                    <a:pt x="1450004" y="857072"/>
                  </a:lnTo>
                  <a:lnTo>
                    <a:pt x="1484367" y="869938"/>
                  </a:lnTo>
                  <a:lnTo>
                    <a:pt x="1530160" y="877827"/>
                  </a:lnTo>
                  <a:lnTo>
                    <a:pt x="1579665" y="881278"/>
                  </a:lnTo>
                  <a:lnTo>
                    <a:pt x="1625165" y="880830"/>
                  </a:lnTo>
                  <a:lnTo>
                    <a:pt x="1658942" y="877022"/>
                  </a:lnTo>
                  <a:lnTo>
                    <a:pt x="1673279" y="870392"/>
                  </a:lnTo>
                  <a:lnTo>
                    <a:pt x="1660458" y="861478"/>
                  </a:lnTo>
                  <a:lnTo>
                    <a:pt x="1616154" y="853393"/>
                  </a:lnTo>
                  <a:lnTo>
                    <a:pt x="1570526" y="853277"/>
                  </a:lnTo>
                  <a:lnTo>
                    <a:pt x="1524897" y="853160"/>
                  </a:lnTo>
                  <a:lnTo>
                    <a:pt x="1480592" y="845075"/>
                  </a:lnTo>
                </a:path>
                <a:path w="3135629" h="2981325">
                  <a:moveTo>
                    <a:pt x="3125965" y="2677131"/>
                  </a:moveTo>
                  <a:lnTo>
                    <a:pt x="3128448" y="2632500"/>
                  </a:lnTo>
                  <a:lnTo>
                    <a:pt x="3133033" y="2586977"/>
                  </a:lnTo>
                  <a:lnTo>
                    <a:pt x="3135427" y="2541925"/>
                  </a:lnTo>
                  <a:lnTo>
                    <a:pt x="3131336" y="2498705"/>
                  </a:lnTo>
                  <a:lnTo>
                    <a:pt x="3116465" y="2458681"/>
                  </a:lnTo>
                  <a:lnTo>
                    <a:pt x="3089463" y="2417812"/>
                  </a:lnTo>
                  <a:lnTo>
                    <a:pt x="3057936" y="2380648"/>
                  </a:lnTo>
                  <a:lnTo>
                    <a:pt x="3022585" y="2346674"/>
                  </a:lnTo>
                  <a:lnTo>
                    <a:pt x="2984113" y="2315372"/>
                  </a:lnTo>
                  <a:lnTo>
                    <a:pt x="2943221" y="2286224"/>
                  </a:lnTo>
                  <a:lnTo>
                    <a:pt x="2900612" y="2258715"/>
                  </a:lnTo>
                  <a:lnTo>
                    <a:pt x="2856987" y="2232325"/>
                  </a:lnTo>
                  <a:lnTo>
                    <a:pt x="2813048" y="2206539"/>
                  </a:lnTo>
                  <a:lnTo>
                    <a:pt x="2769499" y="2180838"/>
                  </a:lnTo>
                  <a:lnTo>
                    <a:pt x="2727040" y="2154706"/>
                  </a:lnTo>
                  <a:lnTo>
                    <a:pt x="2683959" y="2126730"/>
                  </a:lnTo>
                  <a:lnTo>
                    <a:pt x="2641251" y="2098181"/>
                  </a:lnTo>
                  <a:lnTo>
                    <a:pt x="2598694" y="2069401"/>
                  </a:lnTo>
                  <a:lnTo>
                    <a:pt x="2556065" y="2040731"/>
                  </a:lnTo>
                  <a:lnTo>
                    <a:pt x="2530554" y="2023277"/>
                  </a:lnTo>
                  <a:lnTo>
                    <a:pt x="2500371" y="2003997"/>
                  </a:lnTo>
                  <a:lnTo>
                    <a:pt x="2476661" y="1993585"/>
                  </a:lnTo>
                  <a:lnTo>
                    <a:pt x="2470565" y="2002731"/>
                  </a:lnTo>
                  <a:lnTo>
                    <a:pt x="2484519" y="2030632"/>
                  </a:lnTo>
                  <a:lnTo>
                    <a:pt x="2507165" y="2067075"/>
                  </a:lnTo>
                  <a:lnTo>
                    <a:pt x="2525761" y="2097471"/>
                  </a:lnTo>
                  <a:lnTo>
                    <a:pt x="2527565" y="2107231"/>
                  </a:lnTo>
                  <a:lnTo>
                    <a:pt x="2496144" y="2082760"/>
                  </a:lnTo>
                  <a:lnTo>
                    <a:pt x="2469440" y="2046889"/>
                  </a:lnTo>
                  <a:lnTo>
                    <a:pt x="2457548" y="2010315"/>
                  </a:lnTo>
                  <a:lnTo>
                    <a:pt x="2470565" y="1983731"/>
                  </a:lnTo>
                  <a:lnTo>
                    <a:pt x="2490717" y="1974703"/>
                  </a:lnTo>
                  <a:lnTo>
                    <a:pt x="2506469" y="1974761"/>
                  </a:lnTo>
                  <a:lnTo>
                    <a:pt x="2523269" y="1979304"/>
                  </a:lnTo>
                  <a:lnTo>
                    <a:pt x="2546565" y="1983731"/>
                  </a:lnTo>
                  <a:lnTo>
                    <a:pt x="2590670" y="1989917"/>
                  </a:lnTo>
                  <a:lnTo>
                    <a:pt x="2634284" y="1999769"/>
                  </a:lnTo>
                  <a:lnTo>
                    <a:pt x="2676782" y="2013478"/>
                  </a:lnTo>
                  <a:lnTo>
                    <a:pt x="2717540" y="2031231"/>
                  </a:lnTo>
                  <a:lnTo>
                    <a:pt x="2734165" y="2036872"/>
                  </a:lnTo>
                  <a:lnTo>
                    <a:pt x="2750790" y="2040731"/>
                  </a:lnTo>
                  <a:lnTo>
                    <a:pt x="2760290" y="2044591"/>
                  </a:lnTo>
                  <a:lnTo>
                    <a:pt x="2755540" y="2050231"/>
                  </a:lnTo>
                  <a:lnTo>
                    <a:pt x="2712196" y="2063520"/>
                  </a:lnTo>
                  <a:lnTo>
                    <a:pt x="2666584" y="2063340"/>
                  </a:lnTo>
                  <a:lnTo>
                    <a:pt x="2619778" y="2052402"/>
                  </a:lnTo>
                  <a:lnTo>
                    <a:pt x="2572850" y="2033415"/>
                  </a:lnTo>
                  <a:lnTo>
                    <a:pt x="2526873" y="2009088"/>
                  </a:lnTo>
                  <a:lnTo>
                    <a:pt x="2482920" y="1982132"/>
                  </a:lnTo>
                  <a:lnTo>
                    <a:pt x="2442065" y="1955256"/>
                  </a:lnTo>
                </a:path>
                <a:path w="3135629" h="2981325">
                  <a:moveTo>
                    <a:pt x="1729702" y="2981097"/>
                  </a:moveTo>
                  <a:lnTo>
                    <a:pt x="1681693" y="2981026"/>
                  </a:lnTo>
                  <a:lnTo>
                    <a:pt x="1632018" y="2980204"/>
                  </a:lnTo>
                  <a:lnTo>
                    <a:pt x="1581672" y="2977716"/>
                  </a:lnTo>
                  <a:lnTo>
                    <a:pt x="1531651" y="2972648"/>
                  </a:lnTo>
                  <a:lnTo>
                    <a:pt x="1482951" y="2964085"/>
                  </a:lnTo>
                  <a:lnTo>
                    <a:pt x="1436565" y="2951113"/>
                  </a:lnTo>
                  <a:lnTo>
                    <a:pt x="1393490" y="2932817"/>
                  </a:lnTo>
                  <a:lnTo>
                    <a:pt x="1354721" y="2908283"/>
                  </a:lnTo>
                  <a:lnTo>
                    <a:pt x="1321252" y="2876597"/>
                  </a:lnTo>
                  <a:lnTo>
                    <a:pt x="1299191" y="2838691"/>
                  </a:lnTo>
                  <a:lnTo>
                    <a:pt x="1279696" y="2790408"/>
                  </a:lnTo>
                  <a:lnTo>
                    <a:pt x="1260781" y="2745881"/>
                  </a:lnTo>
                  <a:lnTo>
                    <a:pt x="1240462" y="2719242"/>
                  </a:lnTo>
                  <a:lnTo>
                    <a:pt x="1216752" y="2724622"/>
                  </a:lnTo>
                  <a:lnTo>
                    <a:pt x="1198740" y="2758664"/>
                  </a:lnTo>
                  <a:lnTo>
                    <a:pt x="1193062" y="2802900"/>
                  </a:lnTo>
                  <a:lnTo>
                    <a:pt x="1201605" y="2841241"/>
                  </a:lnTo>
                  <a:lnTo>
                    <a:pt x="1226252" y="2857597"/>
                  </a:lnTo>
                  <a:lnTo>
                    <a:pt x="1245282" y="2841170"/>
                  </a:lnTo>
                  <a:lnTo>
                    <a:pt x="1247264" y="2802236"/>
                  </a:lnTo>
                  <a:lnTo>
                    <a:pt x="1243531" y="2756319"/>
                  </a:lnTo>
                  <a:lnTo>
                    <a:pt x="1245416" y="2718940"/>
                  </a:lnTo>
                  <a:lnTo>
                    <a:pt x="1264252" y="2705622"/>
                  </a:lnTo>
                  <a:lnTo>
                    <a:pt x="1302735" y="2707890"/>
                  </a:lnTo>
                  <a:lnTo>
                    <a:pt x="1348473" y="2709283"/>
                  </a:lnTo>
                  <a:lnTo>
                    <a:pt x="1390168" y="2713342"/>
                  </a:lnTo>
                  <a:lnTo>
                    <a:pt x="1416519" y="2723608"/>
                  </a:lnTo>
                  <a:lnTo>
                    <a:pt x="1416227" y="2743622"/>
                  </a:lnTo>
                  <a:lnTo>
                    <a:pt x="1387365" y="2765923"/>
                  </a:lnTo>
                  <a:lnTo>
                    <a:pt x="1348248" y="2770268"/>
                  </a:lnTo>
                  <a:lnTo>
                    <a:pt x="1303614" y="2762511"/>
                  </a:lnTo>
                  <a:lnTo>
                    <a:pt x="1258203" y="2748510"/>
                  </a:lnTo>
                  <a:lnTo>
                    <a:pt x="1216752" y="2734122"/>
                  </a:lnTo>
                </a:path>
              </a:pathLst>
            </a:custGeom>
            <a:ln w="19049">
              <a:solidFill>
                <a:srgbClr val="4A86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53932" y="1872762"/>
              <a:ext cx="810260" cy="562610"/>
            </a:xfrm>
            <a:custGeom>
              <a:avLst/>
              <a:gdLst/>
              <a:ahLst/>
              <a:cxnLst/>
              <a:rect l="l" t="t" r="r" b="b"/>
              <a:pathLst>
                <a:path w="810260" h="562610">
                  <a:moveTo>
                    <a:pt x="810154" y="0"/>
                  </a:moveTo>
                  <a:lnTo>
                    <a:pt x="806681" y="43385"/>
                  </a:lnTo>
                  <a:lnTo>
                    <a:pt x="796635" y="85151"/>
                  </a:lnTo>
                  <a:lnTo>
                    <a:pt x="780573" y="125235"/>
                  </a:lnTo>
                  <a:lnTo>
                    <a:pt x="759053" y="163578"/>
                  </a:lnTo>
                  <a:lnTo>
                    <a:pt x="732633" y="200116"/>
                  </a:lnTo>
                  <a:lnTo>
                    <a:pt x="701872" y="234789"/>
                  </a:lnTo>
                  <a:lnTo>
                    <a:pt x="667328" y="267535"/>
                  </a:lnTo>
                  <a:lnTo>
                    <a:pt x="629557" y="298294"/>
                  </a:lnTo>
                  <a:lnTo>
                    <a:pt x="589119" y="327003"/>
                  </a:lnTo>
                  <a:lnTo>
                    <a:pt x="546571" y="353601"/>
                  </a:lnTo>
                  <a:lnTo>
                    <a:pt x="502472" y="378026"/>
                  </a:lnTo>
                  <a:lnTo>
                    <a:pt x="457379" y="400219"/>
                  </a:lnTo>
                  <a:lnTo>
                    <a:pt x="411850" y="420116"/>
                  </a:lnTo>
                  <a:lnTo>
                    <a:pt x="366443" y="437657"/>
                  </a:lnTo>
                  <a:lnTo>
                    <a:pt x="321717" y="452780"/>
                  </a:lnTo>
                  <a:lnTo>
                    <a:pt x="278229" y="465424"/>
                  </a:lnTo>
                  <a:lnTo>
                    <a:pt x="228656" y="478558"/>
                  </a:lnTo>
                  <a:lnTo>
                    <a:pt x="178944" y="491195"/>
                  </a:lnTo>
                  <a:lnTo>
                    <a:pt x="129005" y="502821"/>
                  </a:lnTo>
                  <a:lnTo>
                    <a:pt x="78754" y="512924"/>
                  </a:lnTo>
                  <a:lnTo>
                    <a:pt x="52368" y="517864"/>
                  </a:lnTo>
                  <a:lnTo>
                    <a:pt x="21327" y="524176"/>
                  </a:lnTo>
                  <a:lnTo>
                    <a:pt x="0" y="529613"/>
                  </a:lnTo>
                  <a:lnTo>
                    <a:pt x="2754" y="531924"/>
                  </a:lnTo>
                  <a:lnTo>
                    <a:pt x="50281" y="524155"/>
                  </a:lnTo>
                  <a:lnTo>
                    <a:pt x="95577" y="504874"/>
                  </a:lnTo>
                  <a:lnTo>
                    <a:pt x="139580" y="480117"/>
                  </a:lnTo>
                  <a:lnTo>
                    <a:pt x="183229" y="455924"/>
                  </a:lnTo>
                  <a:lnTo>
                    <a:pt x="201098" y="446720"/>
                  </a:lnTo>
                  <a:lnTo>
                    <a:pt x="221236" y="435014"/>
                  </a:lnTo>
                  <a:lnTo>
                    <a:pt x="234245" y="424264"/>
                  </a:lnTo>
                  <a:lnTo>
                    <a:pt x="230729" y="417924"/>
                  </a:lnTo>
                  <a:lnTo>
                    <a:pt x="184905" y="422657"/>
                  </a:lnTo>
                  <a:lnTo>
                    <a:pt x="142232" y="448050"/>
                  </a:lnTo>
                  <a:lnTo>
                    <a:pt x="101064" y="482131"/>
                  </a:lnTo>
                  <a:lnTo>
                    <a:pt x="59754" y="512924"/>
                  </a:lnTo>
                  <a:lnTo>
                    <a:pt x="41611" y="518249"/>
                  </a:lnTo>
                  <a:lnTo>
                    <a:pt x="19503" y="520978"/>
                  </a:lnTo>
                  <a:lnTo>
                    <a:pt x="3271" y="524430"/>
                  </a:lnTo>
                  <a:lnTo>
                    <a:pt x="2754" y="531924"/>
                  </a:lnTo>
                  <a:lnTo>
                    <a:pt x="36864" y="553923"/>
                  </a:lnTo>
                  <a:lnTo>
                    <a:pt x="77194" y="562330"/>
                  </a:lnTo>
                  <a:lnTo>
                    <a:pt x="121670" y="561690"/>
                  </a:lnTo>
                  <a:lnTo>
                    <a:pt x="168218" y="556547"/>
                  </a:lnTo>
                  <a:lnTo>
                    <a:pt x="214762" y="551444"/>
                  </a:lnTo>
                  <a:lnTo>
                    <a:pt x="259229" y="550924"/>
                  </a:lnTo>
                  <a:lnTo>
                    <a:pt x="282061" y="551642"/>
                  </a:lnTo>
                  <a:lnTo>
                    <a:pt x="309079" y="551562"/>
                  </a:lnTo>
                  <a:lnTo>
                    <a:pt x="327798" y="551164"/>
                  </a:lnTo>
                  <a:lnTo>
                    <a:pt x="325729" y="550924"/>
                  </a:lnTo>
                  <a:lnTo>
                    <a:pt x="277262" y="551383"/>
                  </a:lnTo>
                  <a:lnTo>
                    <a:pt x="228233" y="551161"/>
                  </a:lnTo>
                  <a:lnTo>
                    <a:pt x="179690" y="547859"/>
                  </a:lnTo>
                  <a:lnTo>
                    <a:pt x="132680" y="539080"/>
                  </a:lnTo>
                  <a:lnTo>
                    <a:pt x="88254" y="522424"/>
                  </a:lnTo>
                </a:path>
              </a:pathLst>
            </a:custGeom>
            <a:ln w="19049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1300" y="3960599"/>
              <a:ext cx="4625975" cy="0"/>
            </a:xfrm>
            <a:custGeom>
              <a:avLst/>
              <a:gdLst/>
              <a:ahLst/>
              <a:cxnLst/>
              <a:rect l="l" t="t" r="r" b="b"/>
              <a:pathLst>
                <a:path w="4625975">
                  <a:moveTo>
                    <a:pt x="0" y="0"/>
                  </a:moveTo>
                  <a:lnTo>
                    <a:pt x="4625399" y="0"/>
                  </a:lnTo>
                </a:path>
              </a:pathLst>
            </a:custGeom>
            <a:ln w="38099">
              <a:solidFill>
                <a:srgbClr val="E0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812926" y="6267337"/>
            <a:ext cx="142102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4A86E7"/>
                </a:solidFill>
                <a:latin typeface="Arial"/>
                <a:cs typeface="Arial"/>
              </a:rPr>
              <a:t>update weights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72112" y="1518987"/>
            <a:ext cx="285636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rgbClr val="E06666"/>
                </a:solidFill>
                <a:latin typeface="Arial"/>
                <a:cs typeface="Arial"/>
              </a:rPr>
              <a:t>same feed forward as before</a:t>
            </a:r>
            <a:endParaRPr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1658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6730520" y="2594199"/>
            <a:ext cx="3436144" cy="122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This lesson was developed by: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Robert Frans van der Willigen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CMD,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Hogeschool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 Rotterdam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OKT 2020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4755945" y="4010006"/>
            <a:ext cx="3490567" cy="79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This lesson is licensed under a Creative Commons Attribution-Share-Alike license. You can change it, transmit it, show it to other people. Just always give credit to RFvdW.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4754366" y="3786630"/>
            <a:ext cx="5322095" cy="17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http://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creativecommons.org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/licenses/by-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nc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-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sa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/3.0/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l="1858" t="50484" r="35570" b="23202"/>
          <a:stretch>
            <a:fillRect/>
          </a:stretch>
        </p:blipFill>
        <p:spPr bwMode="auto">
          <a:xfrm>
            <a:off x="3129811" y="197064"/>
            <a:ext cx="6248067" cy="2123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759469" y="5790302"/>
            <a:ext cx="3089307" cy="297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  <a:hlinkClick r:id="rId3"/>
              </a:rPr>
              <a:t>http://creativecommons.org/licenses/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4367" y="5143971"/>
            <a:ext cx="57427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80808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http://empoweringthenatives.edublogs.org/2012/03/15/creative-commons-licenses/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80808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683" y="4010005"/>
            <a:ext cx="2241803" cy="2690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262" y="2528513"/>
            <a:ext cx="3227364" cy="1129177"/>
          </a:xfrm>
          <a:prstGeom prst="rect">
            <a:avLst/>
          </a:prstGeom>
        </p:spPr>
      </p:pic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387D6ED7-E354-C646-84CF-7D1ED07EB8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97" y="6409128"/>
            <a:ext cx="719404" cy="52469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1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 panose="03080902040302020200" pitchFamily="66" charset="77"/>
                <a:ea typeface="+mn-ea"/>
                <a:cs typeface="Baloo" panose="03080902040302020200" pitchFamily="66" charset="7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 panose="03080902040302020200" pitchFamily="66" charset="77"/>
              <a:ea typeface="+mn-ea"/>
              <a:cs typeface="Baloo" panose="03080902040302020200" pitchFamily="66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46F137-99B6-7846-B15D-CEB4E15AE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4162" y="56703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46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7D1113-AFE6-8E42-8D56-96A18A233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5C45FAA-7791-A34F-AD5E-B74CB3F265B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72597" y="6409128"/>
            <a:ext cx="719404" cy="52469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21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oo" panose="03080902040302020200" pitchFamily="66" charset="77"/>
                <a:ea typeface="+mn-ea"/>
                <a:cs typeface="Baloo" panose="03080902040302020200" pitchFamily="66" charset="7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" sz="213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oo" panose="03080902040302020200" pitchFamily="66" charset="77"/>
              <a:ea typeface="+mn-ea"/>
              <a:cs typeface="Baloo" panose="03080902040302020200" pitchFamily="66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D7005-67C7-B74A-AAE4-032515516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162" y="56703"/>
            <a:ext cx="866492" cy="8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46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0B7E12-6C49-441A-9B31-6B88ED817380}"/>
              </a:ext>
            </a:extLst>
          </p:cNvPr>
          <p:cNvSpPr/>
          <p:nvPr/>
        </p:nvSpPr>
        <p:spPr>
          <a:xfrm>
            <a:off x="1408436" y="992330"/>
            <a:ext cx="9750711" cy="5667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7607BD-B34A-4986-BC32-837CB34BE928}"/>
              </a:ext>
            </a:extLst>
          </p:cNvPr>
          <p:cNvSpPr/>
          <p:nvPr/>
        </p:nvSpPr>
        <p:spPr>
          <a:xfrm>
            <a:off x="132541" y="-2879"/>
            <a:ext cx="4523995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867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{AI taxonomy}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15413-2477-4492-981C-A47003C3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472" y="1"/>
            <a:ext cx="695528" cy="6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B4DD98-4EF3-4044-8285-39193117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671" y="1209088"/>
            <a:ext cx="4882300" cy="4968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40FC1F-FCB6-4FD7-8095-C2898ACB2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042"/>
          <a:stretch/>
        </p:blipFill>
        <p:spPr>
          <a:xfrm>
            <a:off x="7442093" y="1564063"/>
            <a:ext cx="3201917" cy="1539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6C0160-AEF8-4E3B-9F73-7F300640B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005" y="4489341"/>
            <a:ext cx="2852986" cy="15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3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352659-3F13-42B5-845A-0B6AA3DB1D2B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2746A69-7C86-D94A-9FBD-37AFA216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035" y="91395"/>
            <a:ext cx="805720" cy="8057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B1D7442-330A-4E1D-9F18-C60F29B1CDB9}"/>
              </a:ext>
            </a:extLst>
          </p:cNvPr>
          <p:cNvSpPr/>
          <p:nvPr/>
        </p:nvSpPr>
        <p:spPr>
          <a:xfrm>
            <a:off x="-591" y="0"/>
            <a:ext cx="100559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/>
            <a:r>
              <a:rPr lang="en-US" sz="54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{</a:t>
            </a:r>
            <a:r>
              <a:rPr lang="en-US" sz="4800" kern="0" dirty="0">
                <a:solidFill>
                  <a:srgbClr val="C00000"/>
                </a:solidFill>
                <a:latin typeface="Tw Cen Classified MT Std" panose="020B0502020104020603" pitchFamily="34" charset="0"/>
                <a:cs typeface="Arial"/>
                <a:sym typeface="Arial"/>
                <a:rtl val="0"/>
              </a:rPr>
              <a:t>AI integrates two Scientific Disciplines}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F4714C-6359-447A-828D-AD50A0B30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995" y="1767317"/>
            <a:ext cx="8244926" cy="4568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DBB765-026C-4B59-A8BB-80E0E6D966D2}"/>
              </a:ext>
            </a:extLst>
          </p:cNvPr>
          <p:cNvSpPr txBox="1"/>
          <p:nvPr/>
        </p:nvSpPr>
        <p:spPr>
          <a:xfrm>
            <a:off x="1962583" y="6392920"/>
            <a:ext cx="9096889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NL" sz="1200" dirty="0">
                <a:hlinkClick r:id="rId5"/>
              </a:rPr>
              <a:t>https://robfvdw.medium.com/a-generic-approach-to-data-driven-activities-d85ad558b5fa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47797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17024</TotalTime>
  <Words>2054</Words>
  <Application>Microsoft Macintosh PowerPoint</Application>
  <PresentationFormat>Widescreen</PresentationFormat>
  <Paragraphs>406</Paragraphs>
  <Slides>73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73</vt:i4>
      </vt:variant>
    </vt:vector>
  </HeadingPairs>
  <TitlesOfParts>
    <vt:vector size="89" baseType="lpstr">
      <vt:lpstr>Abadi MT Condensed Extra Bold</vt:lpstr>
      <vt:lpstr>Arial</vt:lpstr>
      <vt:lpstr>Baloo</vt:lpstr>
      <vt:lpstr>Calibri</vt:lpstr>
      <vt:lpstr>Calibri Light</vt:lpstr>
      <vt:lpstr>Century Gothic</vt:lpstr>
      <vt:lpstr>Lucida Sans Typewriter</vt:lpstr>
      <vt:lpstr>Noto Sans</vt:lpstr>
      <vt:lpstr>open sans</vt:lpstr>
      <vt:lpstr>open sans</vt:lpstr>
      <vt:lpstr>Roboto</vt:lpstr>
      <vt:lpstr>Times New Roman</vt:lpstr>
      <vt:lpstr>Tw Cen Classified MT Std</vt:lpstr>
      <vt:lpstr>Office Theme</vt:lpstr>
      <vt:lpstr>simple-light</vt:lpstr>
      <vt:lpstr>1_simple-light</vt:lpstr>
      <vt:lpstr>PowerPoint Presentation</vt:lpstr>
      <vt:lpstr>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Lecture Basic deﬁnitions and concepts.   Introduction to the problem of learning.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Boolean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Brains in Nature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Class and Functions</vt:lpstr>
      <vt:lpstr>numpy  scipy  matplotlib  notebook</vt:lpstr>
      <vt:lpstr>Function - Initialise</vt:lpstr>
      <vt:lpstr>Function - Query</vt:lpstr>
      <vt:lpstr>Function - Train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Willigen, R.F. van der (Rob)</dc:creator>
  <cp:lastModifiedBy>Willigen, R.F. van der (Rob)</cp:lastModifiedBy>
  <cp:revision>246</cp:revision>
  <dcterms:created xsi:type="dcterms:W3CDTF">2021-02-12T12:13:08Z</dcterms:created>
  <dcterms:modified xsi:type="dcterms:W3CDTF">2022-03-14T21:41:01Z</dcterms:modified>
</cp:coreProperties>
</file>